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565" r:id="rId2"/>
    <p:sldId id="566" r:id="rId3"/>
    <p:sldId id="568" r:id="rId4"/>
    <p:sldId id="4115" r:id="rId5"/>
    <p:sldId id="4106" r:id="rId6"/>
    <p:sldId id="4107" r:id="rId7"/>
    <p:sldId id="4108" r:id="rId8"/>
    <p:sldId id="4109" r:id="rId9"/>
    <p:sldId id="4197" r:id="rId10"/>
    <p:sldId id="4110" r:id="rId11"/>
    <p:sldId id="4117" r:id="rId12"/>
    <p:sldId id="4198" r:id="rId13"/>
    <p:sldId id="4111" r:id="rId14"/>
    <p:sldId id="4116" r:id="rId15"/>
    <p:sldId id="4112" r:id="rId16"/>
    <p:sldId id="4113" r:id="rId17"/>
    <p:sldId id="4114" r:id="rId18"/>
    <p:sldId id="4125" r:id="rId19"/>
    <p:sldId id="4118" r:id="rId20"/>
    <p:sldId id="4119" r:id="rId21"/>
    <p:sldId id="4120" r:id="rId22"/>
    <p:sldId id="4121" r:id="rId23"/>
    <p:sldId id="4122" r:id="rId24"/>
    <p:sldId id="4123" r:id="rId25"/>
    <p:sldId id="4130" r:id="rId26"/>
    <p:sldId id="4124" r:id="rId27"/>
    <p:sldId id="4138" r:id="rId28"/>
    <p:sldId id="4139" r:id="rId29"/>
    <p:sldId id="4199" r:id="rId30"/>
    <p:sldId id="4140" r:id="rId31"/>
    <p:sldId id="4144" r:id="rId32"/>
    <p:sldId id="4196" r:id="rId33"/>
    <p:sldId id="4200" r:id="rId34"/>
    <p:sldId id="4141" r:id="rId35"/>
    <p:sldId id="4135" r:id="rId36"/>
    <p:sldId id="4126" r:id="rId37"/>
    <p:sldId id="4133" r:id="rId38"/>
    <p:sldId id="4128" r:id="rId39"/>
    <p:sldId id="4134" r:id="rId40"/>
    <p:sldId id="4129" r:id="rId41"/>
    <p:sldId id="4127" r:id="rId42"/>
    <p:sldId id="4137" r:id="rId43"/>
    <p:sldId id="4145" r:id="rId44"/>
    <p:sldId id="4142" r:id="rId45"/>
    <p:sldId id="4202" r:id="rId46"/>
    <p:sldId id="4201" r:id="rId47"/>
    <p:sldId id="4143" r:id="rId48"/>
    <p:sldId id="4146" r:id="rId49"/>
    <p:sldId id="4147" r:id="rId50"/>
    <p:sldId id="4148" r:id="rId51"/>
    <p:sldId id="4149" r:id="rId52"/>
    <p:sldId id="4152" r:id="rId53"/>
    <p:sldId id="4194" r:id="rId54"/>
    <p:sldId id="4153" r:id="rId55"/>
    <p:sldId id="4151" r:id="rId56"/>
    <p:sldId id="4195" r:id="rId57"/>
    <p:sldId id="2772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1752"/>
    <a:srgbClr val="D56E48"/>
    <a:srgbClr val="26E8F3"/>
    <a:srgbClr val="11CCDD"/>
    <a:srgbClr val="FFFFFF"/>
    <a:srgbClr val="1F538C"/>
    <a:srgbClr val="E7C24C"/>
    <a:srgbClr val="FF0909"/>
    <a:srgbClr val="4472C4"/>
    <a:srgbClr val="D1C3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30" autoAdjust="0"/>
    <p:restoredTop sz="94721"/>
  </p:normalViewPr>
  <p:slideViewPr>
    <p:cSldViewPr snapToGrid="0" snapToObjects="1">
      <p:cViewPr varScale="1">
        <p:scale>
          <a:sx n="117" d="100"/>
          <a:sy n="117" d="100"/>
        </p:scale>
        <p:origin x="1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AFB18C-5D26-4DD2-81F2-37C3DFF5EA8A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5F4B021-118B-4FCB-B870-F60F63B05BF6}">
      <dgm:prSet phldrT="[Text]" custT="1"/>
      <dgm:spPr>
        <a:solidFill>
          <a:srgbClr val="D56E48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sz="1600" b="1" dirty="0">
              <a:latin typeface="Montserrat" panose="00000500000000000000" pitchFamily="2" charset="0"/>
            </a:rPr>
            <a:t>Generative</a:t>
          </a:r>
          <a:r>
            <a:rPr lang="en-US" sz="1600" dirty="0">
              <a:latin typeface="Montserrat" panose="00000500000000000000" pitchFamily="2" charset="0"/>
            </a:rPr>
            <a:t>: </a:t>
          </a:r>
        </a:p>
        <a:p>
          <a:pPr>
            <a:buFont typeface="+mj-lt"/>
            <a:buAutoNum type="arabicPeriod"/>
          </a:pPr>
          <a:r>
            <a:rPr lang="en-US" sz="1600" dirty="0">
              <a:latin typeface="Montserrat" panose="00000500000000000000" pitchFamily="2" charset="0"/>
            </a:rPr>
            <a:t>Refers to the model's ability to generate new, coherent text. It predicts the next word based on the context of the input text.</a:t>
          </a:r>
        </a:p>
      </dgm:t>
    </dgm:pt>
    <dgm:pt modelId="{DBE4650F-6094-49B4-9073-A32258B297C7}" type="parTrans" cxnId="{A256B079-21B3-4035-9154-E26D4E63EF28}">
      <dgm:prSet/>
      <dgm:spPr/>
      <dgm:t>
        <a:bodyPr/>
        <a:lstStyle/>
        <a:p>
          <a:endParaRPr lang="en-US" sz="1600"/>
        </a:p>
      </dgm:t>
    </dgm:pt>
    <dgm:pt modelId="{BF2B2D06-75DF-44C1-A64E-33999F25C779}" type="sibTrans" cxnId="{A256B079-21B3-4035-9154-E26D4E63EF28}">
      <dgm:prSet/>
      <dgm:spPr/>
      <dgm:t>
        <a:bodyPr/>
        <a:lstStyle/>
        <a:p>
          <a:endParaRPr lang="en-US" sz="1600"/>
        </a:p>
      </dgm:t>
    </dgm:pt>
    <dgm:pt modelId="{2B573ACA-C769-43A8-AA10-38EFBEB20398}">
      <dgm:prSet custT="1"/>
      <dgm:spPr>
        <a:solidFill>
          <a:srgbClr val="0C1752"/>
        </a:solidFill>
      </dgm:spPr>
      <dgm:t>
        <a:bodyPr/>
        <a:lstStyle/>
        <a:p>
          <a:r>
            <a:rPr lang="en-US" sz="1600" b="1" dirty="0">
              <a:latin typeface="Montserrat" panose="00000500000000000000" pitchFamily="2" charset="0"/>
            </a:rPr>
            <a:t>Pre-trained</a:t>
          </a:r>
          <a:r>
            <a:rPr lang="en-US" sz="1600" dirty="0">
              <a:latin typeface="Montserrat" panose="00000500000000000000" pitchFamily="2" charset="0"/>
            </a:rPr>
            <a:t>: </a:t>
          </a:r>
        </a:p>
        <a:p>
          <a:r>
            <a:rPr lang="en-US" sz="1600" dirty="0">
              <a:latin typeface="Montserrat" panose="00000500000000000000" pitchFamily="2" charset="0"/>
            </a:rPr>
            <a:t>The model is trained on a large dataset from various sources (books, articles) before it is fine-tuned for specific tasks. Pre-training enables it to understand grammar and facts.</a:t>
          </a:r>
        </a:p>
      </dgm:t>
    </dgm:pt>
    <dgm:pt modelId="{5FBED431-5B87-48B4-A290-E83298B25153}" type="sibTrans" cxnId="{4CD03F1F-91D4-4C14-9259-9B59D82BE938}">
      <dgm:prSet/>
      <dgm:spPr/>
      <dgm:t>
        <a:bodyPr/>
        <a:lstStyle/>
        <a:p>
          <a:endParaRPr lang="en-US" sz="1600"/>
        </a:p>
      </dgm:t>
    </dgm:pt>
    <dgm:pt modelId="{10076E92-86A3-4F29-B952-577BC605C787}" type="parTrans" cxnId="{4CD03F1F-91D4-4C14-9259-9B59D82BE938}">
      <dgm:prSet/>
      <dgm:spPr/>
      <dgm:t>
        <a:bodyPr/>
        <a:lstStyle/>
        <a:p>
          <a:endParaRPr lang="en-US" sz="1600"/>
        </a:p>
      </dgm:t>
    </dgm:pt>
    <dgm:pt modelId="{494A14B3-6538-4D3C-B09E-6F4F4F0C0FF4}">
      <dgm:prSet custT="1"/>
      <dgm:spPr>
        <a:solidFill>
          <a:srgbClr val="00B0F0"/>
        </a:solidFill>
      </dgm:spPr>
      <dgm:t>
        <a:bodyPr/>
        <a:lstStyle/>
        <a:p>
          <a:r>
            <a:rPr lang="en-US" sz="1600" b="1" dirty="0">
              <a:latin typeface="Montserrat" panose="00000500000000000000" pitchFamily="2" charset="0"/>
            </a:rPr>
            <a:t>Transformer</a:t>
          </a:r>
          <a:r>
            <a:rPr lang="en-US" sz="1600" dirty="0">
              <a:latin typeface="Montserrat" panose="00000500000000000000" pitchFamily="2" charset="0"/>
            </a:rPr>
            <a:t>: </a:t>
          </a:r>
        </a:p>
        <a:p>
          <a:r>
            <a:rPr lang="en-US" sz="1600" dirty="0">
              <a:latin typeface="Montserrat" panose="00000500000000000000" pitchFamily="2" charset="0"/>
            </a:rPr>
            <a:t>A transformer is a type of neural network that processes sequential data. It uses self-attention to weigh the importance of words, enabling it to understand context.</a:t>
          </a:r>
        </a:p>
      </dgm:t>
    </dgm:pt>
    <dgm:pt modelId="{A273318B-3A8F-4BB4-9778-C3CF3676D6D4}" type="sibTrans" cxnId="{1A0D4C60-7E28-4594-8A64-95DBC43DD453}">
      <dgm:prSet/>
      <dgm:spPr/>
      <dgm:t>
        <a:bodyPr/>
        <a:lstStyle/>
        <a:p>
          <a:endParaRPr lang="en-US" sz="1600"/>
        </a:p>
      </dgm:t>
    </dgm:pt>
    <dgm:pt modelId="{F5CAE947-3B42-46FA-9BFD-3A4DEA491EA9}" type="parTrans" cxnId="{1A0D4C60-7E28-4594-8A64-95DBC43DD453}">
      <dgm:prSet/>
      <dgm:spPr/>
      <dgm:t>
        <a:bodyPr/>
        <a:lstStyle/>
        <a:p>
          <a:endParaRPr lang="en-US" sz="1600"/>
        </a:p>
      </dgm:t>
    </dgm:pt>
    <dgm:pt modelId="{0EF65470-AB05-4DA3-9AB6-128F000753F8}" type="pres">
      <dgm:prSet presAssocID="{6FAFB18C-5D26-4DD2-81F2-37C3DFF5EA8A}" presName="diagram" presStyleCnt="0">
        <dgm:presLayoutVars>
          <dgm:dir/>
          <dgm:resizeHandles val="exact"/>
        </dgm:presLayoutVars>
      </dgm:prSet>
      <dgm:spPr/>
    </dgm:pt>
    <dgm:pt modelId="{9629F6AD-0D50-4FB7-BA1D-5F62DD70D833}" type="pres">
      <dgm:prSet presAssocID="{85F4B021-118B-4FCB-B870-F60F63B05BF6}" presName="node" presStyleLbl="node1" presStyleIdx="0" presStyleCnt="3">
        <dgm:presLayoutVars>
          <dgm:bulletEnabled val="1"/>
        </dgm:presLayoutVars>
      </dgm:prSet>
      <dgm:spPr/>
    </dgm:pt>
    <dgm:pt modelId="{0D9EA391-019B-4B77-8575-52D9AC3E2C5A}" type="pres">
      <dgm:prSet presAssocID="{BF2B2D06-75DF-44C1-A64E-33999F25C779}" presName="sibTrans" presStyleCnt="0"/>
      <dgm:spPr/>
    </dgm:pt>
    <dgm:pt modelId="{A86099B8-5F45-4C4E-8BF6-C563FBE546FA}" type="pres">
      <dgm:prSet presAssocID="{2B573ACA-C769-43A8-AA10-38EFBEB20398}" presName="node" presStyleLbl="node1" presStyleIdx="1" presStyleCnt="3">
        <dgm:presLayoutVars>
          <dgm:bulletEnabled val="1"/>
        </dgm:presLayoutVars>
      </dgm:prSet>
      <dgm:spPr/>
    </dgm:pt>
    <dgm:pt modelId="{0BA3EA17-C20C-49CC-AE95-7AC2B2E15840}" type="pres">
      <dgm:prSet presAssocID="{5FBED431-5B87-48B4-A290-E83298B25153}" presName="sibTrans" presStyleCnt="0"/>
      <dgm:spPr/>
    </dgm:pt>
    <dgm:pt modelId="{0F8C0024-D2B7-4F08-B25A-81CB7B74C78E}" type="pres">
      <dgm:prSet presAssocID="{494A14B3-6538-4D3C-B09E-6F4F4F0C0FF4}" presName="node" presStyleLbl="node1" presStyleIdx="2" presStyleCnt="3">
        <dgm:presLayoutVars>
          <dgm:bulletEnabled val="1"/>
        </dgm:presLayoutVars>
      </dgm:prSet>
      <dgm:spPr/>
    </dgm:pt>
  </dgm:ptLst>
  <dgm:cxnLst>
    <dgm:cxn modelId="{4CD03F1F-91D4-4C14-9259-9B59D82BE938}" srcId="{6FAFB18C-5D26-4DD2-81F2-37C3DFF5EA8A}" destId="{2B573ACA-C769-43A8-AA10-38EFBEB20398}" srcOrd="1" destOrd="0" parTransId="{10076E92-86A3-4F29-B952-577BC605C787}" sibTransId="{5FBED431-5B87-48B4-A290-E83298B25153}"/>
    <dgm:cxn modelId="{BE6A9235-4CDF-4004-866D-DB9B79287C34}" type="presOf" srcId="{2B573ACA-C769-43A8-AA10-38EFBEB20398}" destId="{A86099B8-5F45-4C4E-8BF6-C563FBE546FA}" srcOrd="0" destOrd="0" presId="urn:microsoft.com/office/officeart/2005/8/layout/default"/>
    <dgm:cxn modelId="{1A0D4C60-7E28-4594-8A64-95DBC43DD453}" srcId="{6FAFB18C-5D26-4DD2-81F2-37C3DFF5EA8A}" destId="{494A14B3-6538-4D3C-B09E-6F4F4F0C0FF4}" srcOrd="2" destOrd="0" parTransId="{F5CAE947-3B42-46FA-9BFD-3A4DEA491EA9}" sibTransId="{A273318B-3A8F-4BB4-9778-C3CF3676D6D4}"/>
    <dgm:cxn modelId="{2BF37559-A61E-4268-AEC5-9CD2F4FF5A1B}" type="presOf" srcId="{494A14B3-6538-4D3C-B09E-6F4F4F0C0FF4}" destId="{0F8C0024-D2B7-4F08-B25A-81CB7B74C78E}" srcOrd="0" destOrd="0" presId="urn:microsoft.com/office/officeart/2005/8/layout/default"/>
    <dgm:cxn modelId="{A256B079-21B3-4035-9154-E26D4E63EF28}" srcId="{6FAFB18C-5D26-4DD2-81F2-37C3DFF5EA8A}" destId="{85F4B021-118B-4FCB-B870-F60F63B05BF6}" srcOrd="0" destOrd="0" parTransId="{DBE4650F-6094-49B4-9073-A32258B297C7}" sibTransId="{BF2B2D06-75DF-44C1-A64E-33999F25C779}"/>
    <dgm:cxn modelId="{B3FF4E82-E8C0-4CB5-A8C9-271253B8C8B1}" type="presOf" srcId="{85F4B021-118B-4FCB-B870-F60F63B05BF6}" destId="{9629F6AD-0D50-4FB7-BA1D-5F62DD70D833}" srcOrd="0" destOrd="0" presId="urn:microsoft.com/office/officeart/2005/8/layout/default"/>
    <dgm:cxn modelId="{7454B1A2-BB2A-4570-A6D1-771B80320055}" type="presOf" srcId="{6FAFB18C-5D26-4DD2-81F2-37C3DFF5EA8A}" destId="{0EF65470-AB05-4DA3-9AB6-128F000753F8}" srcOrd="0" destOrd="0" presId="urn:microsoft.com/office/officeart/2005/8/layout/default"/>
    <dgm:cxn modelId="{2C030D75-314B-4D6E-8E24-EFC99ED508F4}" type="presParOf" srcId="{0EF65470-AB05-4DA3-9AB6-128F000753F8}" destId="{9629F6AD-0D50-4FB7-BA1D-5F62DD70D833}" srcOrd="0" destOrd="0" presId="urn:microsoft.com/office/officeart/2005/8/layout/default"/>
    <dgm:cxn modelId="{F8D21F0B-B0F3-4CDC-BB92-4496B49B94BF}" type="presParOf" srcId="{0EF65470-AB05-4DA3-9AB6-128F000753F8}" destId="{0D9EA391-019B-4B77-8575-52D9AC3E2C5A}" srcOrd="1" destOrd="0" presId="urn:microsoft.com/office/officeart/2005/8/layout/default"/>
    <dgm:cxn modelId="{E52F9D48-2B4E-4A42-BEE1-545BA541606D}" type="presParOf" srcId="{0EF65470-AB05-4DA3-9AB6-128F000753F8}" destId="{A86099B8-5F45-4C4E-8BF6-C563FBE546FA}" srcOrd="2" destOrd="0" presId="urn:microsoft.com/office/officeart/2005/8/layout/default"/>
    <dgm:cxn modelId="{E0E486B4-5479-41D7-ABB2-B23A33F659D1}" type="presParOf" srcId="{0EF65470-AB05-4DA3-9AB6-128F000753F8}" destId="{0BA3EA17-C20C-49CC-AE95-7AC2B2E15840}" srcOrd="3" destOrd="0" presId="urn:microsoft.com/office/officeart/2005/8/layout/default"/>
    <dgm:cxn modelId="{CCD3AEFA-1392-493A-B6B2-05E1E31E67E6}" type="presParOf" srcId="{0EF65470-AB05-4DA3-9AB6-128F000753F8}" destId="{0F8C0024-D2B7-4F08-B25A-81CB7B74C78E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863B0B-211D-4824-8A06-57656857EE5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E00335-C078-4275-BBE4-6EF3880357F8}">
      <dgm:prSet phldrT="[Text]"/>
      <dgm:spPr>
        <a:solidFill>
          <a:srgbClr val="D56E48"/>
        </a:solidFill>
      </dgm:spPr>
      <dgm:t>
        <a:bodyPr/>
        <a:lstStyle/>
        <a:p>
          <a:r>
            <a:rPr lang="en-US" dirty="0">
              <a:latin typeface="Montserrat" panose="00000500000000000000" pitchFamily="2" charset="0"/>
            </a:rPr>
            <a:t>Text Generation: Generate human-like text based on prompts, enabling tasks like content creation, summarization, and question answering.</a:t>
          </a:r>
        </a:p>
      </dgm:t>
    </dgm:pt>
    <dgm:pt modelId="{EB3E3B54-C076-4C35-9769-462E4AD1A4D2}" type="parTrans" cxnId="{5564C5C3-E76D-4F13-A86A-BACE5CE8FBAB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402A1D26-9710-4313-AD11-34D4136DF3A5}" type="sibTrans" cxnId="{5564C5C3-E76D-4F13-A86A-BACE5CE8FBAB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F5CC466A-24D4-47FA-8D58-8F55D46F668F}">
      <dgm:prSet/>
      <dgm:spPr>
        <a:solidFill>
          <a:srgbClr val="0C1752"/>
        </a:solidFill>
        <a:ln>
          <a:solidFill>
            <a:srgbClr val="0C1752"/>
          </a:solidFill>
        </a:ln>
      </dgm:spPr>
      <dgm:t>
        <a:bodyPr/>
        <a:lstStyle/>
        <a:p>
          <a:r>
            <a:rPr lang="en-US">
              <a:latin typeface="Montserrat" panose="00000500000000000000" pitchFamily="2" charset="0"/>
            </a:rPr>
            <a:t>Code Generation and Debugging: Assist in writing and debugging code.</a:t>
          </a:r>
        </a:p>
      </dgm:t>
    </dgm:pt>
    <dgm:pt modelId="{D75F279D-BB40-4189-817B-F61D39821088}" type="parTrans" cxnId="{9D2383D6-E9CC-42F5-AA5E-1CC10F66A61C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62D866FF-6BA0-4C2A-A031-A1E2CFD5D3AD}" type="sibTrans" cxnId="{9D2383D6-E9CC-42F5-AA5E-1CC10F66A61C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94C55033-333A-466F-BC87-2070729BFA46}">
      <dgm:prSet/>
      <dgm:spPr>
        <a:solidFill>
          <a:srgbClr val="11CCDD"/>
        </a:solidFill>
      </dgm:spPr>
      <dgm:t>
        <a:bodyPr/>
        <a:lstStyle/>
        <a:p>
          <a:r>
            <a:rPr lang="en-US" dirty="0">
              <a:latin typeface="Montserrat" panose="00000500000000000000" pitchFamily="2" charset="0"/>
            </a:rPr>
            <a:t>Language Translation: Translate text between different languages.</a:t>
          </a:r>
        </a:p>
      </dgm:t>
    </dgm:pt>
    <dgm:pt modelId="{BA10E942-94DA-4A76-B158-B2ED8D706AF1}" type="parTrans" cxnId="{7AA9FFE9-657C-4D31-80FA-D75676CBE02F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F4BF11F0-7CE2-416E-9817-33872EAC11DE}" type="sibTrans" cxnId="{7AA9FFE9-657C-4D31-80FA-D75676CBE02F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7F4786ED-D49B-4CCA-9157-5C3DEBFCDD17}">
      <dgm:prSet/>
      <dgm:spPr>
        <a:solidFill>
          <a:srgbClr val="11CCDD"/>
        </a:solidFill>
      </dgm:spPr>
      <dgm:t>
        <a:bodyPr/>
        <a:lstStyle/>
        <a:p>
          <a:r>
            <a:rPr lang="en-US">
              <a:latin typeface="Montserrat" panose="00000500000000000000" pitchFamily="2" charset="0"/>
            </a:rPr>
            <a:t>Sentiment Analysis: Understand the tone and sentiment of text.</a:t>
          </a:r>
        </a:p>
      </dgm:t>
    </dgm:pt>
    <dgm:pt modelId="{E3BDAB42-C0AE-4281-A309-68EAF3DE5D7A}" type="parTrans" cxnId="{3ECC40CB-F3FC-497D-9271-E20B319EAC2B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D430E2F8-1634-4A94-BD65-22BFA4ED0C19}" type="sibTrans" cxnId="{3ECC40CB-F3FC-497D-9271-E20B319EAC2B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BB109C20-283A-4F86-87CD-B91049C31667}">
      <dgm:prSet/>
      <dgm:spPr>
        <a:solidFill>
          <a:srgbClr val="D56E48"/>
        </a:solidFill>
      </dgm:spPr>
      <dgm:t>
        <a:bodyPr/>
        <a:lstStyle/>
        <a:p>
          <a:r>
            <a:rPr lang="en-US" dirty="0">
              <a:latin typeface="Montserrat" panose="00000500000000000000" pitchFamily="2" charset="0"/>
            </a:rPr>
            <a:t>Chatbots and Virtual Assistants: Build conversational agents for customer support.</a:t>
          </a:r>
        </a:p>
      </dgm:t>
    </dgm:pt>
    <dgm:pt modelId="{002AE12C-5471-43AA-92C2-124FBEF5B4E1}" type="parTrans" cxnId="{6366EE0F-D3C2-4100-A0DB-9447D7437990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308F9478-DB54-44C2-8955-7835A18615AF}" type="sibTrans" cxnId="{6366EE0F-D3C2-4100-A0DB-9447D7437990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47F47767-8A5D-4D42-B859-B80182DB37E3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>
              <a:latin typeface="Montserrat" panose="00000500000000000000" pitchFamily="2" charset="0"/>
            </a:rPr>
            <a:t>Data Extraction: Extract structured information from unstructured data (e.g., extracting names, dates, or other entities from text).</a:t>
          </a:r>
        </a:p>
      </dgm:t>
    </dgm:pt>
    <dgm:pt modelId="{6F9F43C7-6CD3-4028-9C1B-B7166D3612EE}" type="parTrans" cxnId="{3E7993C0-18F6-4ED5-8F98-711991AD030C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948506CE-8E8F-4BDB-9F77-FE65AD007C99}" type="sibTrans" cxnId="{3E7993C0-18F6-4ED5-8F98-711991AD030C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8C0626B6-529F-4096-8EEF-5AC57E7E553F}" type="pres">
      <dgm:prSet presAssocID="{AE863B0B-211D-4824-8A06-57656857EE5C}" presName="diagram" presStyleCnt="0">
        <dgm:presLayoutVars>
          <dgm:dir/>
          <dgm:resizeHandles val="exact"/>
        </dgm:presLayoutVars>
      </dgm:prSet>
      <dgm:spPr/>
    </dgm:pt>
    <dgm:pt modelId="{7DEE3554-3269-4AE2-A3E2-56229F6C9FA6}" type="pres">
      <dgm:prSet presAssocID="{9CE00335-C078-4275-BBE4-6EF3880357F8}" presName="node" presStyleLbl="node1" presStyleIdx="0" presStyleCnt="6">
        <dgm:presLayoutVars>
          <dgm:bulletEnabled val="1"/>
        </dgm:presLayoutVars>
      </dgm:prSet>
      <dgm:spPr/>
    </dgm:pt>
    <dgm:pt modelId="{1E282EAF-C950-47F2-A0AE-62ED0A2C650B}" type="pres">
      <dgm:prSet presAssocID="{402A1D26-9710-4313-AD11-34D4136DF3A5}" presName="sibTrans" presStyleCnt="0"/>
      <dgm:spPr/>
    </dgm:pt>
    <dgm:pt modelId="{24169BD3-56C1-4C2D-AA5E-6AE322E723B0}" type="pres">
      <dgm:prSet presAssocID="{F5CC466A-24D4-47FA-8D58-8F55D46F668F}" presName="node" presStyleLbl="node1" presStyleIdx="1" presStyleCnt="6">
        <dgm:presLayoutVars>
          <dgm:bulletEnabled val="1"/>
        </dgm:presLayoutVars>
      </dgm:prSet>
      <dgm:spPr/>
    </dgm:pt>
    <dgm:pt modelId="{E6A0A9CD-9AFA-48F4-9386-32583909D2AF}" type="pres">
      <dgm:prSet presAssocID="{62D866FF-6BA0-4C2A-A031-A1E2CFD5D3AD}" presName="sibTrans" presStyleCnt="0"/>
      <dgm:spPr/>
    </dgm:pt>
    <dgm:pt modelId="{EC725B33-3DE5-433D-9DA4-B5161A29E6F9}" type="pres">
      <dgm:prSet presAssocID="{94C55033-333A-466F-BC87-2070729BFA46}" presName="node" presStyleLbl="node1" presStyleIdx="2" presStyleCnt="6">
        <dgm:presLayoutVars>
          <dgm:bulletEnabled val="1"/>
        </dgm:presLayoutVars>
      </dgm:prSet>
      <dgm:spPr/>
    </dgm:pt>
    <dgm:pt modelId="{E09FECF2-652B-413C-8901-3FCA458D2E33}" type="pres">
      <dgm:prSet presAssocID="{F4BF11F0-7CE2-416E-9817-33872EAC11DE}" presName="sibTrans" presStyleCnt="0"/>
      <dgm:spPr/>
    </dgm:pt>
    <dgm:pt modelId="{B2962003-DDF7-49F6-9BF1-DA19FBE81443}" type="pres">
      <dgm:prSet presAssocID="{7F4786ED-D49B-4CCA-9157-5C3DEBFCDD17}" presName="node" presStyleLbl="node1" presStyleIdx="3" presStyleCnt="6">
        <dgm:presLayoutVars>
          <dgm:bulletEnabled val="1"/>
        </dgm:presLayoutVars>
      </dgm:prSet>
      <dgm:spPr/>
    </dgm:pt>
    <dgm:pt modelId="{D69E9E65-6896-4DC9-96EE-ABEEAAD2A122}" type="pres">
      <dgm:prSet presAssocID="{D430E2F8-1634-4A94-BD65-22BFA4ED0C19}" presName="sibTrans" presStyleCnt="0"/>
      <dgm:spPr/>
    </dgm:pt>
    <dgm:pt modelId="{70D30D48-50BD-4378-AB17-1F3C1FF46BA9}" type="pres">
      <dgm:prSet presAssocID="{BB109C20-283A-4F86-87CD-B91049C31667}" presName="node" presStyleLbl="node1" presStyleIdx="4" presStyleCnt="6">
        <dgm:presLayoutVars>
          <dgm:bulletEnabled val="1"/>
        </dgm:presLayoutVars>
      </dgm:prSet>
      <dgm:spPr/>
    </dgm:pt>
    <dgm:pt modelId="{7D6B6070-5B6A-4F99-816D-39AFA43B567A}" type="pres">
      <dgm:prSet presAssocID="{308F9478-DB54-44C2-8955-7835A18615AF}" presName="sibTrans" presStyleCnt="0"/>
      <dgm:spPr/>
    </dgm:pt>
    <dgm:pt modelId="{A5C5FD46-E5E0-463E-AA49-B34CF9AF4E9C}" type="pres">
      <dgm:prSet presAssocID="{47F47767-8A5D-4D42-B859-B80182DB37E3}" presName="node" presStyleLbl="node1" presStyleIdx="5" presStyleCnt="6">
        <dgm:presLayoutVars>
          <dgm:bulletEnabled val="1"/>
        </dgm:presLayoutVars>
      </dgm:prSet>
      <dgm:spPr/>
    </dgm:pt>
  </dgm:ptLst>
  <dgm:cxnLst>
    <dgm:cxn modelId="{14028D00-A4AF-41FB-AE9B-DE35C8F60BB9}" type="presOf" srcId="{AE863B0B-211D-4824-8A06-57656857EE5C}" destId="{8C0626B6-529F-4096-8EEF-5AC57E7E553F}" srcOrd="0" destOrd="0" presId="urn:microsoft.com/office/officeart/2005/8/layout/default"/>
    <dgm:cxn modelId="{6366EE0F-D3C2-4100-A0DB-9447D7437990}" srcId="{AE863B0B-211D-4824-8A06-57656857EE5C}" destId="{BB109C20-283A-4F86-87CD-B91049C31667}" srcOrd="4" destOrd="0" parTransId="{002AE12C-5471-43AA-92C2-124FBEF5B4E1}" sibTransId="{308F9478-DB54-44C2-8955-7835A18615AF}"/>
    <dgm:cxn modelId="{721C4C11-C5D4-4FF3-9EC1-6347EF97B013}" type="presOf" srcId="{9CE00335-C078-4275-BBE4-6EF3880357F8}" destId="{7DEE3554-3269-4AE2-A3E2-56229F6C9FA6}" srcOrd="0" destOrd="0" presId="urn:microsoft.com/office/officeart/2005/8/layout/default"/>
    <dgm:cxn modelId="{EB58FD2C-EE03-4458-82D4-58F39CF42CF2}" type="presOf" srcId="{7F4786ED-D49B-4CCA-9157-5C3DEBFCDD17}" destId="{B2962003-DDF7-49F6-9BF1-DA19FBE81443}" srcOrd="0" destOrd="0" presId="urn:microsoft.com/office/officeart/2005/8/layout/default"/>
    <dgm:cxn modelId="{F21C4245-25D6-463F-BC93-40DAFF4C79D4}" type="presOf" srcId="{BB109C20-283A-4F86-87CD-B91049C31667}" destId="{70D30D48-50BD-4378-AB17-1F3C1FF46BA9}" srcOrd="0" destOrd="0" presId="urn:microsoft.com/office/officeart/2005/8/layout/default"/>
    <dgm:cxn modelId="{8AA81B91-3C13-4B9C-93C0-E1A7ADA3F304}" type="presOf" srcId="{94C55033-333A-466F-BC87-2070729BFA46}" destId="{EC725B33-3DE5-433D-9DA4-B5161A29E6F9}" srcOrd="0" destOrd="0" presId="urn:microsoft.com/office/officeart/2005/8/layout/default"/>
    <dgm:cxn modelId="{7BCB8CAC-1F9F-4D25-B54C-B1A5A056C35D}" type="presOf" srcId="{F5CC466A-24D4-47FA-8D58-8F55D46F668F}" destId="{24169BD3-56C1-4C2D-AA5E-6AE322E723B0}" srcOrd="0" destOrd="0" presId="urn:microsoft.com/office/officeart/2005/8/layout/default"/>
    <dgm:cxn modelId="{0DCCC9AF-BE1C-4F30-845B-F9F4475A243E}" type="presOf" srcId="{47F47767-8A5D-4D42-B859-B80182DB37E3}" destId="{A5C5FD46-E5E0-463E-AA49-B34CF9AF4E9C}" srcOrd="0" destOrd="0" presId="urn:microsoft.com/office/officeart/2005/8/layout/default"/>
    <dgm:cxn modelId="{3E7993C0-18F6-4ED5-8F98-711991AD030C}" srcId="{AE863B0B-211D-4824-8A06-57656857EE5C}" destId="{47F47767-8A5D-4D42-B859-B80182DB37E3}" srcOrd="5" destOrd="0" parTransId="{6F9F43C7-6CD3-4028-9C1B-B7166D3612EE}" sibTransId="{948506CE-8E8F-4BDB-9F77-FE65AD007C99}"/>
    <dgm:cxn modelId="{5564C5C3-E76D-4F13-A86A-BACE5CE8FBAB}" srcId="{AE863B0B-211D-4824-8A06-57656857EE5C}" destId="{9CE00335-C078-4275-BBE4-6EF3880357F8}" srcOrd="0" destOrd="0" parTransId="{EB3E3B54-C076-4C35-9769-462E4AD1A4D2}" sibTransId="{402A1D26-9710-4313-AD11-34D4136DF3A5}"/>
    <dgm:cxn modelId="{3ECC40CB-F3FC-497D-9271-E20B319EAC2B}" srcId="{AE863B0B-211D-4824-8A06-57656857EE5C}" destId="{7F4786ED-D49B-4CCA-9157-5C3DEBFCDD17}" srcOrd="3" destOrd="0" parTransId="{E3BDAB42-C0AE-4281-A309-68EAF3DE5D7A}" sibTransId="{D430E2F8-1634-4A94-BD65-22BFA4ED0C19}"/>
    <dgm:cxn modelId="{9D2383D6-E9CC-42F5-AA5E-1CC10F66A61C}" srcId="{AE863B0B-211D-4824-8A06-57656857EE5C}" destId="{F5CC466A-24D4-47FA-8D58-8F55D46F668F}" srcOrd="1" destOrd="0" parTransId="{D75F279D-BB40-4189-817B-F61D39821088}" sibTransId="{62D866FF-6BA0-4C2A-A031-A1E2CFD5D3AD}"/>
    <dgm:cxn modelId="{7AA9FFE9-657C-4D31-80FA-D75676CBE02F}" srcId="{AE863B0B-211D-4824-8A06-57656857EE5C}" destId="{94C55033-333A-466F-BC87-2070729BFA46}" srcOrd="2" destOrd="0" parTransId="{BA10E942-94DA-4A76-B158-B2ED8D706AF1}" sibTransId="{F4BF11F0-7CE2-416E-9817-33872EAC11DE}"/>
    <dgm:cxn modelId="{2B673B6C-D42A-41D4-8CD4-E12BF2D7FA08}" type="presParOf" srcId="{8C0626B6-529F-4096-8EEF-5AC57E7E553F}" destId="{7DEE3554-3269-4AE2-A3E2-56229F6C9FA6}" srcOrd="0" destOrd="0" presId="urn:microsoft.com/office/officeart/2005/8/layout/default"/>
    <dgm:cxn modelId="{20B5F649-FF4C-4AB4-BE58-AEC3024DB692}" type="presParOf" srcId="{8C0626B6-529F-4096-8EEF-5AC57E7E553F}" destId="{1E282EAF-C950-47F2-A0AE-62ED0A2C650B}" srcOrd="1" destOrd="0" presId="urn:microsoft.com/office/officeart/2005/8/layout/default"/>
    <dgm:cxn modelId="{37E96BC5-A4FB-45A5-A740-FE03B61C5EDA}" type="presParOf" srcId="{8C0626B6-529F-4096-8EEF-5AC57E7E553F}" destId="{24169BD3-56C1-4C2D-AA5E-6AE322E723B0}" srcOrd="2" destOrd="0" presId="urn:microsoft.com/office/officeart/2005/8/layout/default"/>
    <dgm:cxn modelId="{FD96CB07-F7BF-4C0A-A4A3-90E79320D429}" type="presParOf" srcId="{8C0626B6-529F-4096-8EEF-5AC57E7E553F}" destId="{E6A0A9CD-9AFA-48F4-9386-32583909D2AF}" srcOrd="3" destOrd="0" presId="urn:microsoft.com/office/officeart/2005/8/layout/default"/>
    <dgm:cxn modelId="{E4BC5C69-C483-40AE-BB07-ABBCC26C5AE4}" type="presParOf" srcId="{8C0626B6-529F-4096-8EEF-5AC57E7E553F}" destId="{EC725B33-3DE5-433D-9DA4-B5161A29E6F9}" srcOrd="4" destOrd="0" presId="urn:microsoft.com/office/officeart/2005/8/layout/default"/>
    <dgm:cxn modelId="{B6786ECA-DF31-497C-8871-97ECFC7476C9}" type="presParOf" srcId="{8C0626B6-529F-4096-8EEF-5AC57E7E553F}" destId="{E09FECF2-652B-413C-8901-3FCA458D2E33}" srcOrd="5" destOrd="0" presId="urn:microsoft.com/office/officeart/2005/8/layout/default"/>
    <dgm:cxn modelId="{95F5F588-E0A8-48EF-9EF5-6038C4477E26}" type="presParOf" srcId="{8C0626B6-529F-4096-8EEF-5AC57E7E553F}" destId="{B2962003-DDF7-49F6-9BF1-DA19FBE81443}" srcOrd="6" destOrd="0" presId="urn:microsoft.com/office/officeart/2005/8/layout/default"/>
    <dgm:cxn modelId="{8515CDFF-4E35-4AD6-AAD5-29C074B14913}" type="presParOf" srcId="{8C0626B6-529F-4096-8EEF-5AC57E7E553F}" destId="{D69E9E65-6896-4DC9-96EE-ABEEAAD2A122}" srcOrd="7" destOrd="0" presId="urn:microsoft.com/office/officeart/2005/8/layout/default"/>
    <dgm:cxn modelId="{173AEF0E-0B7F-4220-AB5A-E7B155B6EBE8}" type="presParOf" srcId="{8C0626B6-529F-4096-8EEF-5AC57E7E553F}" destId="{70D30D48-50BD-4378-AB17-1F3C1FF46BA9}" srcOrd="8" destOrd="0" presId="urn:microsoft.com/office/officeart/2005/8/layout/default"/>
    <dgm:cxn modelId="{9EC3C126-C0A0-475C-9476-00435EEA8658}" type="presParOf" srcId="{8C0626B6-529F-4096-8EEF-5AC57E7E553F}" destId="{7D6B6070-5B6A-4F99-816D-39AFA43B567A}" srcOrd="9" destOrd="0" presId="urn:microsoft.com/office/officeart/2005/8/layout/default"/>
    <dgm:cxn modelId="{1C72C1D7-631E-4BAF-9104-B9176F7D7882}" type="presParOf" srcId="{8C0626B6-529F-4096-8EEF-5AC57E7E553F}" destId="{A5C5FD46-E5E0-463E-AA49-B34CF9AF4E9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29F6AD-0D50-4FB7-BA1D-5F62DD70D833}">
      <dsp:nvSpPr>
        <dsp:cNvPr id="0" name=""/>
        <dsp:cNvSpPr/>
      </dsp:nvSpPr>
      <dsp:spPr>
        <a:xfrm>
          <a:off x="0" y="810606"/>
          <a:ext cx="3672942" cy="2203765"/>
        </a:xfrm>
        <a:prstGeom prst="rect">
          <a:avLst/>
        </a:prstGeom>
        <a:solidFill>
          <a:srgbClr val="D56E4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1" kern="1200" dirty="0">
              <a:latin typeface="Montserrat" panose="00000500000000000000" pitchFamily="2" charset="0"/>
            </a:rPr>
            <a:t>Generative</a:t>
          </a:r>
          <a:r>
            <a:rPr lang="en-US" sz="1600" kern="1200" dirty="0">
              <a:latin typeface="Montserrat" panose="00000500000000000000" pitchFamily="2" charset="0"/>
            </a:rPr>
            <a:t>: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kern="1200" dirty="0">
              <a:latin typeface="Montserrat" panose="00000500000000000000" pitchFamily="2" charset="0"/>
            </a:rPr>
            <a:t>Refers to the model's ability to generate new, coherent text. It predicts the next word based on the context of the input text.</a:t>
          </a:r>
        </a:p>
      </dsp:txBody>
      <dsp:txXfrm>
        <a:off x="0" y="810606"/>
        <a:ext cx="3672942" cy="2203765"/>
      </dsp:txXfrm>
    </dsp:sp>
    <dsp:sp modelId="{A86099B8-5F45-4C4E-8BF6-C563FBE546FA}">
      <dsp:nvSpPr>
        <dsp:cNvPr id="0" name=""/>
        <dsp:cNvSpPr/>
      </dsp:nvSpPr>
      <dsp:spPr>
        <a:xfrm>
          <a:off x="4040237" y="810606"/>
          <a:ext cx="3672942" cy="2203765"/>
        </a:xfrm>
        <a:prstGeom prst="rect">
          <a:avLst/>
        </a:prstGeom>
        <a:solidFill>
          <a:srgbClr val="0C175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Montserrat" panose="00000500000000000000" pitchFamily="2" charset="0"/>
            </a:rPr>
            <a:t>Pre-trained</a:t>
          </a:r>
          <a:r>
            <a:rPr lang="en-US" sz="1600" kern="1200" dirty="0">
              <a:latin typeface="Montserrat" panose="00000500000000000000" pitchFamily="2" charset="0"/>
            </a:rPr>
            <a:t>: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Montserrat" panose="00000500000000000000" pitchFamily="2" charset="0"/>
            </a:rPr>
            <a:t>The model is trained on a large dataset from various sources (books, articles) before it is fine-tuned for specific tasks. Pre-training enables it to understand grammar and facts.</a:t>
          </a:r>
        </a:p>
      </dsp:txBody>
      <dsp:txXfrm>
        <a:off x="4040237" y="810606"/>
        <a:ext cx="3672942" cy="2203765"/>
      </dsp:txXfrm>
    </dsp:sp>
    <dsp:sp modelId="{0F8C0024-D2B7-4F08-B25A-81CB7B74C78E}">
      <dsp:nvSpPr>
        <dsp:cNvPr id="0" name=""/>
        <dsp:cNvSpPr/>
      </dsp:nvSpPr>
      <dsp:spPr>
        <a:xfrm>
          <a:off x="8080474" y="810606"/>
          <a:ext cx="3672942" cy="2203765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Montserrat" panose="00000500000000000000" pitchFamily="2" charset="0"/>
            </a:rPr>
            <a:t>Transformer</a:t>
          </a:r>
          <a:r>
            <a:rPr lang="en-US" sz="1600" kern="1200" dirty="0">
              <a:latin typeface="Montserrat" panose="00000500000000000000" pitchFamily="2" charset="0"/>
            </a:rPr>
            <a:t>: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Montserrat" panose="00000500000000000000" pitchFamily="2" charset="0"/>
            </a:rPr>
            <a:t>A transformer is a type of neural network that processes sequential data. It uses self-attention to weigh the importance of words, enabling it to understand context.</a:t>
          </a:r>
        </a:p>
      </dsp:txBody>
      <dsp:txXfrm>
        <a:off x="8080474" y="810606"/>
        <a:ext cx="3672942" cy="22037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EE3554-3269-4AE2-A3E2-56229F6C9FA6}">
      <dsp:nvSpPr>
        <dsp:cNvPr id="0" name=""/>
        <dsp:cNvSpPr/>
      </dsp:nvSpPr>
      <dsp:spPr>
        <a:xfrm>
          <a:off x="0" y="875524"/>
          <a:ext cx="2727325" cy="1636394"/>
        </a:xfrm>
        <a:prstGeom prst="rect">
          <a:avLst/>
        </a:prstGeom>
        <a:solidFill>
          <a:srgbClr val="D56E4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Montserrat" panose="00000500000000000000" pitchFamily="2" charset="0"/>
            </a:rPr>
            <a:t>Text Generation: Generate human-like text based on prompts, enabling tasks like content creation, summarization, and question answering.</a:t>
          </a:r>
        </a:p>
      </dsp:txBody>
      <dsp:txXfrm>
        <a:off x="0" y="875524"/>
        <a:ext cx="2727325" cy="1636394"/>
      </dsp:txXfrm>
    </dsp:sp>
    <dsp:sp modelId="{24169BD3-56C1-4C2D-AA5E-6AE322E723B0}">
      <dsp:nvSpPr>
        <dsp:cNvPr id="0" name=""/>
        <dsp:cNvSpPr/>
      </dsp:nvSpPr>
      <dsp:spPr>
        <a:xfrm>
          <a:off x="3000057" y="875524"/>
          <a:ext cx="2727325" cy="1636394"/>
        </a:xfrm>
        <a:prstGeom prst="rect">
          <a:avLst/>
        </a:prstGeom>
        <a:solidFill>
          <a:srgbClr val="0C1752"/>
        </a:solidFill>
        <a:ln w="12700" cap="flat" cmpd="sng" algn="ctr">
          <a:solidFill>
            <a:srgbClr val="0C175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Montserrat" panose="00000500000000000000" pitchFamily="2" charset="0"/>
            </a:rPr>
            <a:t>Code Generation and Debugging: Assist in writing and debugging code.</a:t>
          </a:r>
        </a:p>
      </dsp:txBody>
      <dsp:txXfrm>
        <a:off x="3000057" y="875524"/>
        <a:ext cx="2727325" cy="1636394"/>
      </dsp:txXfrm>
    </dsp:sp>
    <dsp:sp modelId="{EC725B33-3DE5-433D-9DA4-B5161A29E6F9}">
      <dsp:nvSpPr>
        <dsp:cNvPr id="0" name=""/>
        <dsp:cNvSpPr/>
      </dsp:nvSpPr>
      <dsp:spPr>
        <a:xfrm>
          <a:off x="6000114" y="875524"/>
          <a:ext cx="2727325" cy="1636394"/>
        </a:xfrm>
        <a:prstGeom prst="rect">
          <a:avLst/>
        </a:prstGeom>
        <a:solidFill>
          <a:srgbClr val="11CC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Montserrat" panose="00000500000000000000" pitchFamily="2" charset="0"/>
            </a:rPr>
            <a:t>Language Translation: Translate text between different languages.</a:t>
          </a:r>
        </a:p>
      </dsp:txBody>
      <dsp:txXfrm>
        <a:off x="6000114" y="875524"/>
        <a:ext cx="2727325" cy="1636394"/>
      </dsp:txXfrm>
    </dsp:sp>
    <dsp:sp modelId="{B2962003-DDF7-49F6-9BF1-DA19FBE81443}">
      <dsp:nvSpPr>
        <dsp:cNvPr id="0" name=""/>
        <dsp:cNvSpPr/>
      </dsp:nvSpPr>
      <dsp:spPr>
        <a:xfrm>
          <a:off x="0" y="2784651"/>
          <a:ext cx="2727325" cy="1636394"/>
        </a:xfrm>
        <a:prstGeom prst="rect">
          <a:avLst/>
        </a:prstGeom>
        <a:solidFill>
          <a:srgbClr val="11CC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Montserrat" panose="00000500000000000000" pitchFamily="2" charset="0"/>
            </a:rPr>
            <a:t>Sentiment Analysis: Understand the tone and sentiment of text.</a:t>
          </a:r>
        </a:p>
      </dsp:txBody>
      <dsp:txXfrm>
        <a:off x="0" y="2784651"/>
        <a:ext cx="2727325" cy="1636394"/>
      </dsp:txXfrm>
    </dsp:sp>
    <dsp:sp modelId="{70D30D48-50BD-4378-AB17-1F3C1FF46BA9}">
      <dsp:nvSpPr>
        <dsp:cNvPr id="0" name=""/>
        <dsp:cNvSpPr/>
      </dsp:nvSpPr>
      <dsp:spPr>
        <a:xfrm>
          <a:off x="3000057" y="2784651"/>
          <a:ext cx="2727325" cy="1636394"/>
        </a:xfrm>
        <a:prstGeom prst="rect">
          <a:avLst/>
        </a:prstGeom>
        <a:solidFill>
          <a:srgbClr val="D56E4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Montserrat" panose="00000500000000000000" pitchFamily="2" charset="0"/>
            </a:rPr>
            <a:t>Chatbots and Virtual Assistants: Build conversational agents for customer support.</a:t>
          </a:r>
        </a:p>
      </dsp:txBody>
      <dsp:txXfrm>
        <a:off x="3000057" y="2784651"/>
        <a:ext cx="2727325" cy="1636394"/>
      </dsp:txXfrm>
    </dsp:sp>
    <dsp:sp modelId="{A5C5FD46-E5E0-463E-AA49-B34CF9AF4E9C}">
      <dsp:nvSpPr>
        <dsp:cNvPr id="0" name=""/>
        <dsp:cNvSpPr/>
      </dsp:nvSpPr>
      <dsp:spPr>
        <a:xfrm>
          <a:off x="6000114" y="2784651"/>
          <a:ext cx="2727325" cy="1636394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Montserrat" panose="00000500000000000000" pitchFamily="2" charset="0"/>
            </a:rPr>
            <a:t>Data Extraction: Extract structured information from unstructured data (e.g., extracting names, dates, or other entities from text).</a:t>
          </a:r>
        </a:p>
      </dsp:txBody>
      <dsp:txXfrm>
        <a:off x="6000114" y="2784651"/>
        <a:ext cx="2727325" cy="16363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911D1-6589-4D4A-810A-D1CB24D30600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34E27-21C0-AB42-9720-9468F68AD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157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6ED6F-859A-B746-837E-C5D978EC3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6CAE93-A6A2-054F-8C31-54E8ABF6AE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ADB13-4A11-2643-B65C-065BE1773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C779B-2DF9-41ED-BDF6-094A96BB5831}" type="datetime1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8DD79-905B-054B-B597-6AB72529A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D4DF4-5AD9-8C41-9C38-63470B328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7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4858-278B-D14B-9123-9451D8F7B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98E07C-511F-3A43-84A6-101101291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27FEB-35FC-E245-9B8A-12B959651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BBC8-E478-43C9-A4F1-EDD4F72015DC}" type="datetime1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77081-9459-C64F-895D-A9A37C0D0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C1E24-D886-5444-8983-468379B78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03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7F08AD-56F2-8141-B3EC-B0792780C2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7A58ED-0A7F-F541-B86D-470505704E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2861A-7351-3846-BCB0-C5618DA09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21BB6-29D9-437A-B4EB-C48447ACC5C8}" type="datetime1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1FD98-D553-4C46-941B-9CF2C56A1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D676D-8472-4F4A-A337-CF5E8C495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303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F93AB-04A1-834E-A498-C252C1113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534D4-4817-FF44-8044-9A872518B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B8C4A-8264-ED4C-B758-FA62E7CC3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83053-3D74-4D22-89B3-9024BA4F287F}" type="datetime1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AE0D2-BE66-FF45-B7B1-F69E22F06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B4184-A60F-6246-8A9A-79DD6FEC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04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2D0B-A98C-6E4C-9A34-47981F0C2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5EE8E-C392-5E47-ADCB-A446128CA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14B18-53C2-D548-8CFF-5D7097F07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BCF6-84B7-49AA-A69F-35D95B9487C2}" type="datetime1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0654B-C8C3-F647-BDFC-BE54D2B28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63980-622B-334C-9137-9A8661519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580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92288-ED8B-E34E-BAB6-1D26157B9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AE68A-CA3F-9948-9F78-46C13FEE82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E62E7-8BD2-264E-A470-F8E73C9D6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423621-D1A0-D241-B666-A457ACCAB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119D7-9FF6-460F-A484-0C02884C819E}" type="datetime1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769F7B-BD42-C44E-AA35-681E6A1C4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17368C-62E4-C243-98AE-B5BC9B4F3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102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8A85E-7345-A641-A78E-CFCE6B479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A13C7-3C24-DC40-8DAD-E16482E60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90715-8982-4245-AC34-4AFC280BD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4CC337-7A68-B44F-A75F-2EAED4C8CC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4BF17B-E9E2-5A4F-9564-4E8671A7A2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DA4340-16C5-D64A-954E-D207165B5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3F2F9-9F59-4926-81E1-5AE7B5F13616}" type="datetime1">
              <a:rPr lang="en-US" smtClean="0"/>
              <a:t>1/25/2025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44C0C9-507A-DC40-9896-CAA4CCBF9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C3C304-57C8-6848-8E40-051A6BFA3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95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31005-2F0C-3F41-8F0D-B94FF1E8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6EC46B-9591-7147-B23E-808DFCDBE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5E9FE-B00F-4787-941B-81F5C60BF956}" type="datetime1">
              <a:rPr lang="en-US" smtClean="0"/>
              <a:t>1/25/2025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A8438C-4B28-CC47-9F0D-D243C0597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C64186-1092-3244-AA0C-4F8C98ECF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77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81ABCA-C9B4-2C4E-A11A-21473A2C3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63A8-27AB-4485-9BAB-385A926DB554}" type="datetime1">
              <a:rPr lang="en-US" smtClean="0"/>
              <a:t>1/25/2025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28B611-5E83-0843-977C-16E1A2E89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D3613-5124-BA4D-9CAB-52053A73D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42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5775-3C65-984A-BA3D-74F6AA54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76B8A-7DF2-254A-A58A-3F781F1A7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7C9F2F-598A-9444-B48C-6BA9400EF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A619B-B04E-A94F-B294-EE523AB82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EE9DF-0ED6-4B61-A1FD-8DD75280FE01}" type="datetime1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18418F-6D05-564F-ACAC-0CE18B415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2FA7B-E334-F841-9F55-8FE3994F6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199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20FD-C21B-F942-933E-C7F1539AE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0509F0-CB84-8346-88EC-B60FAB2391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2B07D7-B626-4245-8DB7-641F9BE45C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192CF3-BF8E-CC45-AFD1-29BF78884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B4C01-5047-4D04-A79D-6D96B1DB76E2}" type="datetime1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BEEA5E-B447-2945-A61F-23F43D1BA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03110A-1EF4-4E47-BC27-95CCC22D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63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B070BF-9A90-A245-B77A-28DCF3E4E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F1332-889D-FA43-A51D-33C48B35B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7FC81-D9EE-0347-B9BA-8E603587AC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729903-C382-4170-95C6-7F2CD4702B84}" type="datetime1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C4954-DDAB-064F-B985-8986B1132B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0476A-2C89-5D4A-A893-BDE076899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71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s://commons.wikimedia.org/wiki/File:My_dog.jpg" TargetMode="External"/><Relationship Id="rId10" Type="http://schemas.openxmlformats.org/officeDocument/2006/relationships/image" Target="../media/image26.png"/><Relationship Id="rId4" Type="http://schemas.openxmlformats.org/officeDocument/2006/relationships/image" Target="../media/image13.png"/><Relationship Id="rId9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layground.tensorflow.org/" TargetMode="Externa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latform.openai.com/docs/models" TargetMode="Externa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06.03762" TargetMode="Externa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06.03762" TargetMode="Externa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hyperlink" Target="https://arxiv.org/abs/1706.03762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nsorspace.org/html/playground/resnet50.html" TargetMode="Externa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s.cmu.edu/~dst/WordEmbeddingDemo/tutorial.html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s://www.cs.cmu.edu/~dst/WordEmbeddingDemo/tutorial.html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rojector.tensorflow.org/" TargetMode="External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latform.openai.com/playground/chat?models=gpt-4o" TargetMode="External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google.com/document/d/1SHsGvNu752eBrBessQlwR9dnZkZDrmIRqF3YfDJKuK8/edit?usp=sharing" TargetMode="External"/><Relationship Id="rId5" Type="http://schemas.openxmlformats.org/officeDocument/2006/relationships/hyperlink" Target="https://chatgpt.com/" TargetMode="External"/><Relationship Id="rId4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docs.google.com/document/d/11UrUkgKpuyLaELPRmSHgZ3LBlzGfWfoqycriMCWstLk/edit?usp=sharin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google.com/document/d/1SHsGvNu752eBrBessQlwR9dnZkZDrmIRqF3YfDJKuK8/edit?usp=sharing" TargetMode="External"/><Relationship Id="rId5" Type="http://schemas.openxmlformats.org/officeDocument/2006/relationships/hyperlink" Target="https://chatgpt.com/" TargetMode="External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hyperlink" Target="https://www.pexels.com/photo/blue-and-yellow-graph-on-stock-market-monitor-159888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hyperlink" Target="https://en.wikipedia.org/wiki/File:Messages_Yosemite.sv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hyperlink" Target="https://commons.wikimedia.org/wiki/File:Mobile_phone_text_messages.jpg" TargetMode="External"/><Relationship Id="rId5" Type="http://schemas.openxmlformats.org/officeDocument/2006/relationships/image" Target="../media/image5.jpeg"/><Relationship Id="rId10" Type="http://schemas.openxmlformats.org/officeDocument/2006/relationships/hyperlink" Target="https://www.flickr.com/photos/29881930@N00/2086641598" TargetMode="External"/><Relationship Id="rId4" Type="http://schemas.openxmlformats.org/officeDocument/2006/relationships/image" Target="../media/image4.jpeg"/><Relationship Id="rId9" Type="http://schemas.openxmlformats.org/officeDocument/2006/relationships/hyperlink" Target="https://pxhere.com/en/photo/145435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ickr.com/photos/3336/27830149309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commons.m.wikimedia.org/wiki/File:Large-scale_AI_training_compute_%28FLOP%29_vs_Publication_date_%282017-2024%29.sv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epoch.ai/blog/compute-trend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F529F-B86A-83C8-478E-307AC3091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44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403872-6FAD-0F11-5844-575593A583D8}"/>
              </a:ext>
            </a:extLst>
          </p:cNvPr>
          <p:cNvSpPr/>
          <p:nvPr/>
        </p:nvSpPr>
        <p:spPr>
          <a:xfrm>
            <a:off x="293915" y="489004"/>
            <a:ext cx="474345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AI DEEP DIVE &amp; PROMPT ENGINEERING FUNDAMENTALS</a:t>
            </a:r>
            <a:endParaRPr lang="en-US" sz="4000" b="1" dirty="0">
              <a:solidFill>
                <a:schemeClr val="bg1"/>
              </a:solidFill>
              <a:latin typeface="Montserra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922CCA-AE82-A418-52D1-CBC82BEC1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42" y="5586363"/>
            <a:ext cx="3856133" cy="106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11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BDC9A-DE7C-8F55-C989-9836B9E34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565800-77C1-431B-437C-ECCA8451C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EABA85-CBC1-FDEF-4268-9B76EF505D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FB85422B-859E-9B97-FBC0-2817D3C3852F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AI Training Process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D3273C-93D4-87B5-40E3-4116447B0B50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C34748-A008-3AB4-A0A5-3A140F13195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60773" y="2196637"/>
            <a:ext cx="4439678" cy="238625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0B7C446-6C7B-5E3E-8B98-F67DB8BE7AEF}"/>
              </a:ext>
            </a:extLst>
          </p:cNvPr>
          <p:cNvSpPr txBox="1">
            <a:spLocks/>
          </p:cNvSpPr>
          <p:nvPr/>
        </p:nvSpPr>
        <p:spPr>
          <a:xfrm>
            <a:off x="2307853" y="1091230"/>
            <a:ext cx="4014400" cy="761901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46"/>
            <a:endParaRPr lang="en-CA" sz="1467" b="0" dirty="0">
              <a:solidFill>
                <a:srgbClr val="0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269F4A-AE08-CEFC-D7CB-6380D12E35EA}"/>
              </a:ext>
            </a:extLst>
          </p:cNvPr>
          <p:cNvSpPr/>
          <p:nvPr/>
        </p:nvSpPr>
        <p:spPr>
          <a:xfrm>
            <a:off x="1067438" y="6259361"/>
            <a:ext cx="54823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/>
              <a:t>Photo Credit: </a:t>
            </a:r>
            <a:r>
              <a:rPr lang="en-US" sz="1400" dirty="0">
                <a:hlinkClick r:id="rId5"/>
              </a:rPr>
              <a:t>https://commons.wikimedia.org/wiki/File:My_dog.jpg</a:t>
            </a:r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29868D-7FF1-E8B3-BEF9-30A53DC0AA4E}"/>
              </a:ext>
            </a:extLst>
          </p:cNvPr>
          <p:cNvSpPr txBox="1"/>
          <p:nvPr/>
        </p:nvSpPr>
        <p:spPr>
          <a:xfrm>
            <a:off x="-54816" y="2643843"/>
            <a:ext cx="1837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800">
                <a:solidFill>
                  <a:srgbClr val="017ACD"/>
                </a:solidFill>
              </a:defRPr>
            </a:lvl1pPr>
          </a:lstStyle>
          <a:p>
            <a:pPr defTabSz="914446"/>
            <a:r>
              <a:rPr lang="en-CA" sz="1600" dirty="0">
                <a:solidFill>
                  <a:srgbClr val="0C1752"/>
                </a:solidFill>
                <a:latin typeface="Cambria" panose="02040503050406030204"/>
              </a:rPr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C508083-E6CF-C90D-2A85-5C5A8FD5466C}"/>
                  </a:ext>
                </a:extLst>
              </p:cNvPr>
              <p:cNvSpPr/>
              <p:nvPr/>
            </p:nvSpPr>
            <p:spPr>
              <a:xfrm>
                <a:off x="7894837" y="3213890"/>
                <a:ext cx="243756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46"/>
                <a:r>
                  <a:rPr lang="en-CA" sz="1400" dirty="0">
                    <a:solidFill>
                      <a:srgbClr val="0C1752"/>
                    </a:solidFill>
                    <a:latin typeface="Montserrat" panose="00000500000000000000" pitchFamily="2" charset="0"/>
                  </a:rPr>
                  <a:t>Desired Output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0C1752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CA" sz="1400" dirty="0">
                    <a:solidFill>
                      <a:srgbClr val="0C1752"/>
                    </a:solidFill>
                    <a:latin typeface="Montserrat" panose="00000500000000000000" pitchFamily="2" charset="0"/>
                  </a:rPr>
                  <a:t> </a:t>
                </a:r>
              </a:p>
              <a:p>
                <a:pPr algn="ctr" defTabSz="914446"/>
                <a:r>
                  <a:rPr lang="en-CA" sz="1400" dirty="0">
                    <a:solidFill>
                      <a:srgbClr val="0C1752"/>
                    </a:solidFill>
                    <a:latin typeface="Montserrat" panose="00000500000000000000" pitchFamily="2" charset="0"/>
                  </a:rPr>
                  <a:t>Label = Dog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C508083-E6CF-C90D-2A85-5C5A8FD546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837" y="3213890"/>
                <a:ext cx="2437567" cy="523220"/>
              </a:xfrm>
              <a:prstGeom prst="rect">
                <a:avLst/>
              </a:prstGeom>
              <a:blipFill>
                <a:blip r:embed="rId6"/>
                <a:stretch>
                  <a:fillRect t="-2326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652472-3B37-B268-0BE3-389C934E59FF}"/>
                  </a:ext>
                </a:extLst>
              </p:cNvPr>
              <p:cNvSpPr txBox="1"/>
              <p:nvPr/>
            </p:nvSpPr>
            <p:spPr>
              <a:xfrm>
                <a:off x="7254615" y="4565505"/>
                <a:ext cx="2248840" cy="3452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800">
                    <a:solidFill>
                      <a:srgbClr val="017ACD"/>
                    </a:solidFill>
                  </a:defRPr>
                </a:lvl1pPr>
              </a:lstStyle>
              <a:p>
                <a:pPr defTabSz="914446"/>
                <a:r>
                  <a:rPr lang="en-CA" sz="1600" dirty="0">
                    <a:solidFill>
                      <a:srgbClr val="0C1752"/>
                    </a:solidFill>
                    <a:latin typeface="Montserrat" panose="00000500000000000000" pitchFamily="2" charset="0"/>
                  </a:rPr>
                  <a:t>Error 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sz="1600" i="1">
                            <a:solidFill>
                              <a:srgbClr val="0C175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1600" i="1">
                            <a:solidFill>
                              <a:srgbClr val="0C1752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CA" sz="1600">
                        <a:solidFill>
                          <a:srgbClr val="0C175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1600" i="1">
                        <a:solidFill>
                          <a:srgbClr val="0C1752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CA" sz="1600" dirty="0">
                  <a:solidFill>
                    <a:srgbClr val="0C1752"/>
                  </a:solidFill>
                  <a:latin typeface="Montserrat" panose="00000500000000000000" pitchFamily="2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652472-3B37-B268-0BE3-389C934E5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615" y="4565505"/>
                <a:ext cx="2248840" cy="345223"/>
              </a:xfrm>
              <a:prstGeom prst="rect">
                <a:avLst/>
              </a:prstGeom>
              <a:blipFill>
                <a:blip r:embed="rId7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4BC0897-9C48-80CA-76F4-53524B2BDF2D}"/>
              </a:ext>
            </a:extLst>
          </p:cNvPr>
          <p:cNvSpPr txBox="1"/>
          <p:nvPr/>
        </p:nvSpPr>
        <p:spPr>
          <a:xfrm>
            <a:off x="3808589" y="5305166"/>
            <a:ext cx="3264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800">
                <a:solidFill>
                  <a:srgbClr val="017ACD"/>
                </a:solidFill>
              </a:defRPr>
            </a:lvl1pPr>
          </a:lstStyle>
          <a:p>
            <a:pPr defTabSz="914446"/>
            <a:r>
              <a:rPr lang="en-CA" sz="1600" dirty="0">
                <a:solidFill>
                  <a:srgbClr val="0C1752"/>
                </a:solidFill>
                <a:latin typeface="Montserrat" panose="00000500000000000000" pitchFamily="2" charset="0"/>
              </a:rPr>
              <a:t>Update Network Weights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0FB02369-81D1-DA39-2686-B1B34A55C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545" y="709942"/>
            <a:ext cx="3356273" cy="25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72E34FE-ED5F-965E-F23B-3F6DEF76FE0C}"/>
              </a:ext>
            </a:extLst>
          </p:cNvPr>
          <p:cNvGrpSpPr/>
          <p:nvPr/>
        </p:nvGrpSpPr>
        <p:grpSpPr>
          <a:xfrm>
            <a:off x="7365683" y="3476294"/>
            <a:ext cx="259046" cy="247414"/>
            <a:chOff x="5076056" y="2924944"/>
            <a:chExt cx="523147" cy="485878"/>
          </a:xfrm>
        </p:grpSpPr>
        <p:sp>
          <p:nvSpPr>
            <p:cNvPr id="16" name="Minus 27">
              <a:extLst>
                <a:ext uri="{FF2B5EF4-FFF2-40B4-BE49-F238E27FC236}">
                  <a16:creationId xmlns:a16="http://schemas.microsoft.com/office/drawing/2014/main" id="{6F7FCD5F-1615-BFCF-93CB-5215B70371AA}"/>
                </a:ext>
              </a:extLst>
            </p:cNvPr>
            <p:cNvSpPr/>
            <p:nvPr/>
          </p:nvSpPr>
          <p:spPr>
            <a:xfrm>
              <a:off x="5220072" y="3068960"/>
              <a:ext cx="227245" cy="170931"/>
            </a:xfrm>
            <a:prstGeom prst="mathMinus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09570">
                <a:defRPr/>
              </a:pPr>
              <a:endParaRPr lang="en-CA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F8CA5E1E-8D6B-DD49-D112-A10DAC9FB68F}"/>
                </a:ext>
              </a:extLst>
            </p:cNvPr>
            <p:cNvSpPr/>
            <p:nvPr/>
          </p:nvSpPr>
          <p:spPr>
            <a:xfrm>
              <a:off x="5076056" y="2924944"/>
              <a:ext cx="523147" cy="485878"/>
            </a:xfrm>
            <a:prstGeom prst="flowChartConnector">
              <a:avLst/>
            </a:prstGeom>
            <a:noFill/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09570">
                <a:defRPr/>
              </a:pPr>
              <a:endParaRPr lang="en-CA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8" name="Right Arrow 29">
            <a:extLst>
              <a:ext uri="{FF2B5EF4-FFF2-40B4-BE49-F238E27FC236}">
                <a16:creationId xmlns:a16="http://schemas.microsoft.com/office/drawing/2014/main" id="{FA2E3C6A-F285-D951-3B8F-70550B78DD6C}"/>
              </a:ext>
            </a:extLst>
          </p:cNvPr>
          <p:cNvSpPr/>
          <p:nvPr/>
        </p:nvSpPr>
        <p:spPr>
          <a:xfrm rot="10800000">
            <a:off x="7635790" y="3593213"/>
            <a:ext cx="787122" cy="30475"/>
          </a:xfrm>
          <a:prstGeom prst="rightArrow">
            <a:avLst>
              <a:gd name="adj1" fmla="val 33131"/>
              <a:gd name="adj2" fmla="val 53732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09570">
              <a:defRPr/>
            </a:pPr>
            <a:endParaRPr lang="en-CA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U-Turn Arrow 16">
            <a:extLst>
              <a:ext uri="{FF2B5EF4-FFF2-40B4-BE49-F238E27FC236}">
                <a16:creationId xmlns:a16="http://schemas.microsoft.com/office/drawing/2014/main" id="{37682D1B-A160-A861-5718-029AA5224124}"/>
              </a:ext>
            </a:extLst>
          </p:cNvPr>
          <p:cNvSpPr/>
          <p:nvPr/>
        </p:nvSpPr>
        <p:spPr>
          <a:xfrm rot="10800000">
            <a:off x="3447712" y="3737069"/>
            <a:ext cx="4045545" cy="2002032"/>
          </a:xfrm>
          <a:prstGeom prst="uturnArrow">
            <a:avLst>
              <a:gd name="adj1" fmla="val 737"/>
              <a:gd name="adj2" fmla="val 6777"/>
              <a:gd name="adj3" fmla="val 10421"/>
              <a:gd name="adj4" fmla="val 22503"/>
              <a:gd name="adj5" fmla="val 50585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09570">
              <a:defRPr/>
            </a:pPr>
            <a:endParaRPr lang="en-CA" kern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88E4B53B-1E38-3D8B-68C2-E88F5A971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48" y="3005932"/>
            <a:ext cx="1593962" cy="1195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4586157E-67F0-DC43-6BB2-C6A3BD0AC4A6}"/>
              </a:ext>
            </a:extLst>
          </p:cNvPr>
          <p:cNvCxnSpPr>
            <a:cxnSpLocks/>
          </p:cNvCxnSpPr>
          <p:nvPr/>
        </p:nvCxnSpPr>
        <p:spPr>
          <a:xfrm rot="10800000" flipV="1">
            <a:off x="969262" y="1483366"/>
            <a:ext cx="1653857" cy="1288905"/>
          </a:xfrm>
          <a:prstGeom prst="curvedConnector2">
            <a:avLst/>
          </a:prstGeom>
          <a:noFill/>
          <a:ln w="57150" cap="flat" cmpd="sng" algn="ctr">
            <a:solidFill>
              <a:srgbClr val="0054A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B8FCCB1-1B7C-849A-FADC-5ECDE55182B5}"/>
              </a:ext>
            </a:extLst>
          </p:cNvPr>
          <p:cNvSpPr txBox="1"/>
          <p:nvPr/>
        </p:nvSpPr>
        <p:spPr>
          <a:xfrm>
            <a:off x="2798991" y="1279750"/>
            <a:ext cx="2772986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017ACD"/>
                </a:solidFill>
              </a:defRPr>
            </a:lvl1pPr>
          </a:lstStyle>
          <a:p>
            <a:pPr defTabSz="914446"/>
            <a:r>
              <a:rPr lang="en-CA" sz="1867" dirty="0">
                <a:solidFill>
                  <a:srgbClr val="0C1752"/>
                </a:solidFill>
                <a:latin typeface="Montserrat" panose="00000500000000000000" pitchFamily="2" charset="0"/>
              </a:rPr>
              <a:t>Training Dataset</a:t>
            </a:r>
            <a:endParaRPr lang="en-US" sz="1867" dirty="0">
              <a:solidFill>
                <a:srgbClr val="0C1752"/>
              </a:solidFill>
              <a:latin typeface="Montserrat" panose="00000500000000000000" pitchFamily="2" charset="0"/>
            </a:endParaRP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106C9885-F162-DD07-9724-B2D4658C4C42}"/>
              </a:ext>
            </a:extLst>
          </p:cNvPr>
          <p:cNvCxnSpPr>
            <a:cxnSpLocks/>
          </p:cNvCxnSpPr>
          <p:nvPr/>
        </p:nvCxnSpPr>
        <p:spPr>
          <a:xfrm>
            <a:off x="5747849" y="1479074"/>
            <a:ext cx="2221711" cy="1283929"/>
          </a:xfrm>
          <a:prstGeom prst="curvedConnector2">
            <a:avLst/>
          </a:prstGeom>
          <a:noFill/>
          <a:ln w="57150" cap="flat" cmpd="sng" algn="ctr">
            <a:solidFill>
              <a:srgbClr val="0054A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4" name="Left Brace 23">
            <a:extLst>
              <a:ext uri="{FF2B5EF4-FFF2-40B4-BE49-F238E27FC236}">
                <a16:creationId xmlns:a16="http://schemas.microsoft.com/office/drawing/2014/main" id="{2E7408A8-92A1-01F5-48A2-B28F2327D629}"/>
              </a:ext>
            </a:extLst>
          </p:cNvPr>
          <p:cNvSpPr/>
          <p:nvPr/>
        </p:nvSpPr>
        <p:spPr>
          <a:xfrm>
            <a:off x="1818599" y="2082610"/>
            <a:ext cx="425379" cy="2854435"/>
          </a:xfrm>
          <a:prstGeom prst="leftBrace">
            <a:avLst>
              <a:gd name="adj1" fmla="val 176727"/>
              <a:gd name="adj2" fmla="val 50000"/>
            </a:avLst>
          </a:prstGeom>
          <a:noFill/>
          <a:ln w="41275" cap="rnd" cmpd="sng" algn="ctr">
            <a:solidFill>
              <a:srgbClr val="4472C4"/>
            </a:solidFill>
            <a:prstDash val="solid"/>
            <a:bevel/>
          </a:ln>
          <a:effectLst>
            <a:outerShdw blurRad="127000" dist="38100" dir="10680000" sx="98000" sy="98000" algn="ctr" rotWithShape="0">
              <a:srgbClr val="000000">
                <a:alpha val="86000"/>
              </a:srgbClr>
            </a:outerShdw>
          </a:effectLst>
        </p:spPr>
        <p:txBody>
          <a:bodyPr rtlCol="0" anchor="ctr"/>
          <a:lstStyle/>
          <a:p>
            <a:pPr algn="ctr" defTabSz="609570">
              <a:defRPr/>
            </a:pPr>
            <a:endParaRPr lang="en-CA" kern="0">
              <a:solidFill>
                <a:prstClr val="black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94D03FD-55C2-3E56-6B66-896BF8CC30E4}"/>
              </a:ext>
            </a:extLst>
          </p:cNvPr>
          <p:cNvGrpSpPr/>
          <p:nvPr/>
        </p:nvGrpSpPr>
        <p:grpSpPr>
          <a:xfrm>
            <a:off x="6383696" y="2130237"/>
            <a:ext cx="1178199" cy="2854436"/>
            <a:chOff x="4558180" y="1261432"/>
            <a:chExt cx="1767529" cy="4282211"/>
          </a:xfrm>
        </p:grpSpPr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9DD6CBC4-6B37-A621-5AAC-F9BA33C58E3B}"/>
                </a:ext>
              </a:extLst>
            </p:cNvPr>
            <p:cNvSpPr/>
            <p:nvPr/>
          </p:nvSpPr>
          <p:spPr>
            <a:xfrm rot="10800000">
              <a:off x="4558180" y="1261432"/>
              <a:ext cx="544117" cy="4282211"/>
            </a:xfrm>
            <a:prstGeom prst="leftBrace">
              <a:avLst>
                <a:gd name="adj1" fmla="val 200000"/>
                <a:gd name="adj2" fmla="val 50000"/>
              </a:avLst>
            </a:prstGeom>
            <a:noFill/>
            <a:ln w="41275" cap="rnd" cmpd="sng" algn="ctr">
              <a:solidFill>
                <a:srgbClr val="4472C4"/>
              </a:solidFill>
              <a:prstDash val="solid"/>
              <a:bevel/>
            </a:ln>
            <a:effectLst>
              <a:outerShdw blurRad="127000" dist="38100" dir="10680000" sx="98000" sy="98000" algn="ctr" rotWithShape="0">
                <a:srgbClr val="000000">
                  <a:alpha val="86000"/>
                </a:srgbClr>
              </a:outerShdw>
            </a:effectLst>
          </p:spPr>
          <p:txBody>
            <a:bodyPr rtlCol="0" anchor="ctr"/>
            <a:lstStyle/>
            <a:p>
              <a:pPr algn="ctr" defTabSz="609570">
                <a:defRPr/>
              </a:pPr>
              <a:endParaRPr lang="en-CA" sz="1600" kern="0">
                <a:solidFill>
                  <a:srgbClr val="0C1752"/>
                </a:solidFill>
                <a:latin typeface="Montserrat" panose="00000500000000000000" pitchFamily="2" charset="0"/>
                <a:cs typeface="Calibri" pitchFamily="34" charset="0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13ED80B-662C-0F7B-85FE-2F66C0F5E846}"/>
                </a:ext>
              </a:extLst>
            </p:cNvPr>
            <p:cNvGrpSpPr/>
            <p:nvPr/>
          </p:nvGrpSpPr>
          <p:grpSpPr>
            <a:xfrm>
              <a:off x="4902463" y="2306775"/>
              <a:ext cx="1423246" cy="1187949"/>
              <a:chOff x="4566459" y="1869406"/>
              <a:chExt cx="1657749" cy="1374172"/>
            </a:xfrm>
          </p:grpSpPr>
          <p:sp>
            <p:nvSpPr>
              <p:cNvPr id="28" name="Right Arrow 13">
                <a:extLst>
                  <a:ext uri="{FF2B5EF4-FFF2-40B4-BE49-F238E27FC236}">
                    <a16:creationId xmlns:a16="http://schemas.microsoft.com/office/drawing/2014/main" id="{1B9E978F-3FAA-A2DD-9A43-A4DA6446C674}"/>
                  </a:ext>
                </a:extLst>
              </p:cNvPr>
              <p:cNvSpPr/>
              <p:nvPr/>
            </p:nvSpPr>
            <p:spPr>
              <a:xfrm>
                <a:off x="4878944" y="3190692"/>
                <a:ext cx="983081" cy="52886"/>
              </a:xfrm>
              <a:prstGeom prst="rightArrow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09570">
                  <a:defRPr/>
                </a:pPr>
                <a:endParaRPr lang="en-CA" sz="1600" kern="0">
                  <a:solidFill>
                    <a:srgbClr val="0C1752"/>
                  </a:solidFill>
                  <a:latin typeface="Montserrat" panose="00000500000000000000" pitchFamily="2" charset="0"/>
                  <a:cs typeface="Calibri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9B7702C-AF31-3444-A70B-8C66E9BE31CF}"/>
                      </a:ext>
                    </a:extLst>
                  </p:cNvPr>
                  <p:cNvSpPr txBox="1"/>
                  <p:nvPr/>
                </p:nvSpPr>
                <p:spPr>
                  <a:xfrm>
                    <a:off x="4566459" y="1869406"/>
                    <a:ext cx="1657749" cy="11302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algn="ctr">
                      <a:defRPr sz="1800">
                        <a:solidFill>
                          <a:srgbClr val="017ACD"/>
                        </a:solidFill>
                      </a:defRPr>
                    </a:lvl1pPr>
                  </a:lstStyle>
                  <a:p>
                    <a:pPr defTabSz="914446"/>
                    <a:r>
                      <a:rPr lang="en-CA" sz="1200" dirty="0">
                        <a:solidFill>
                          <a:srgbClr val="0C1752"/>
                        </a:solidFill>
                        <a:latin typeface="Montserrat" panose="00000500000000000000" pitchFamily="2" charset="0"/>
                      </a:rPr>
                      <a:t>Predicted </a:t>
                    </a:r>
                  </a:p>
                  <a:p>
                    <a:pPr defTabSz="914446"/>
                    <a:r>
                      <a:rPr lang="en-CA" sz="1200" dirty="0">
                        <a:solidFill>
                          <a:srgbClr val="0C1752"/>
                        </a:solidFill>
                        <a:latin typeface="Montserrat" panose="00000500000000000000" pitchFamily="2" charset="0"/>
                      </a:rPr>
                      <a:t>Output</a:t>
                    </a:r>
                  </a:p>
                  <a:p>
                    <a:pPr defTabSz="914446"/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CA" sz="1200" i="1">
                                <a:solidFill>
                                  <a:srgbClr val="0C175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1200">
                                <a:solidFill>
                                  <a:srgbClr val="0C1752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</m:acc>
                      </m:oMath>
                    </a14:m>
                    <a:r>
                      <a:rPr lang="en-CA" sz="1200" dirty="0">
                        <a:solidFill>
                          <a:srgbClr val="0C1752"/>
                        </a:solidFill>
                        <a:latin typeface="Montserrat" panose="00000500000000000000" pitchFamily="2" charset="0"/>
                      </a:rPr>
                      <a:t> = Cat</a:t>
                    </a:r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9B7702C-AF31-3444-A70B-8C66E9BE31C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6459" y="1869406"/>
                    <a:ext cx="1657749" cy="11302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3205" b="-654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0" name="Right Arrow 17">
            <a:extLst>
              <a:ext uri="{FF2B5EF4-FFF2-40B4-BE49-F238E27FC236}">
                <a16:creationId xmlns:a16="http://schemas.microsoft.com/office/drawing/2014/main" id="{071407A7-EDE8-DAB3-7E01-16C074F42ABF}"/>
              </a:ext>
            </a:extLst>
          </p:cNvPr>
          <p:cNvSpPr/>
          <p:nvPr/>
        </p:nvSpPr>
        <p:spPr>
          <a:xfrm rot="19209040">
            <a:off x="3402546" y="4042570"/>
            <a:ext cx="1923657" cy="180176"/>
          </a:xfrm>
          <a:prstGeom prst="rightArrow">
            <a:avLst>
              <a:gd name="adj1" fmla="val 9761"/>
              <a:gd name="adj2" fmla="val 87207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09570">
              <a:defRPr/>
            </a:pPr>
            <a:endParaRPr lang="en-CA" kern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9452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8" grpId="0" animBg="1"/>
      <p:bldP spid="19" grpId="0" animBg="1"/>
      <p:bldP spid="22" grpId="0"/>
      <p:bldP spid="24" grpId="0" animBg="1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F772A-9930-F036-31FD-2023E756A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FA5BD3-79BF-B56B-F4CC-6D8B67B01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113EEB-7BA4-91C6-CEB4-A5ACFF43B8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15A0533B-BBA3-D7E8-063A-F177EFC447A2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GPT-3 Vs. GPT-4 Model Parameters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4D43E7-282E-EC20-AFFC-5635ED4CDAAE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A94BB22-6001-7CE8-3349-9F71E641053A}"/>
              </a:ext>
            </a:extLst>
          </p:cNvPr>
          <p:cNvSpPr/>
          <p:nvPr/>
        </p:nvSpPr>
        <p:spPr>
          <a:xfrm>
            <a:off x="1622046" y="3373252"/>
            <a:ext cx="274320" cy="274320"/>
          </a:xfrm>
          <a:prstGeom prst="ellipse">
            <a:avLst/>
          </a:prstGeom>
          <a:solidFill>
            <a:srgbClr val="11CC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327777B-4E8A-5BB2-0E8E-3FC13260F3CC}"/>
              </a:ext>
            </a:extLst>
          </p:cNvPr>
          <p:cNvSpPr/>
          <p:nvPr/>
        </p:nvSpPr>
        <p:spPr>
          <a:xfrm>
            <a:off x="4485282" y="807644"/>
            <a:ext cx="3657600" cy="3657600"/>
          </a:xfrm>
          <a:prstGeom prst="ellipse">
            <a:avLst/>
          </a:prstGeom>
          <a:solidFill>
            <a:srgbClr val="D56E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3DE2B0-F677-3409-27F7-EFE5C6362671}"/>
              </a:ext>
            </a:extLst>
          </p:cNvPr>
          <p:cNvSpPr txBox="1"/>
          <p:nvPr/>
        </p:nvSpPr>
        <p:spPr>
          <a:xfrm>
            <a:off x="122335" y="4574475"/>
            <a:ext cx="33393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GPT-3</a:t>
            </a:r>
          </a:p>
          <a:p>
            <a:pPr algn="ctr"/>
            <a:r>
              <a:rPr lang="en-US" sz="3600" dirty="0"/>
              <a:t>175,000,000,000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26B9B7-DD7D-D2A1-0115-781B12621BD6}"/>
              </a:ext>
            </a:extLst>
          </p:cNvPr>
          <p:cNvSpPr txBox="1"/>
          <p:nvPr/>
        </p:nvSpPr>
        <p:spPr>
          <a:xfrm>
            <a:off x="4334122" y="4581252"/>
            <a:ext cx="41569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GPT-4</a:t>
            </a:r>
          </a:p>
          <a:p>
            <a:pPr algn="ctr"/>
            <a:r>
              <a:rPr lang="en-US" sz="3600" dirty="0"/>
              <a:t>100,000,000,000,000</a:t>
            </a:r>
          </a:p>
        </p:txBody>
      </p:sp>
    </p:spTree>
    <p:extLst>
      <p:ext uri="{BB962C8B-B14F-4D97-AF65-F5344CB8AC3E}">
        <p14:creationId xmlns:p14="http://schemas.microsoft.com/office/powerpoint/2010/main" val="1772721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446A4-9A13-5494-421A-C511BCB7A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543498-2D21-984D-C215-D04582E9F5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17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377F7C-41BD-1924-3809-202CCEB91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279" y="2590801"/>
            <a:ext cx="7583721" cy="42636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1A0C9E-701E-394A-92C0-2DEDF9EED0E4}"/>
              </a:ext>
            </a:extLst>
          </p:cNvPr>
          <p:cNvSpPr/>
          <p:nvPr/>
        </p:nvSpPr>
        <p:spPr>
          <a:xfrm>
            <a:off x="293915" y="793804"/>
            <a:ext cx="474345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PRACTICAL EXAMPLE: BUILD A SIMPLE AI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CC62F6-F603-5B79-FA1E-C864954B1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42" y="5586363"/>
            <a:ext cx="3856133" cy="106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92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44E98-38F3-5EE1-6712-CD6F34A01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BB7129-8B03-51BF-0908-019D6CF33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6751C5-853E-EEAF-562E-1DCA28D333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3759D8E0-F23E-93F9-5AFD-3B0A8076B03F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Let’s build an AI in Google Tensorflow Playground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5989DC-1788-24AA-EE6C-AB0EB3960793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CEE894-3EF0-E318-5229-3BDCE8C1D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708" y="1387023"/>
            <a:ext cx="7705520" cy="4307887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D241A0-D3D4-8D59-11A4-01970C8F150C}"/>
              </a:ext>
            </a:extLst>
          </p:cNvPr>
          <p:cNvSpPr txBox="1"/>
          <p:nvPr/>
        </p:nvSpPr>
        <p:spPr>
          <a:xfrm>
            <a:off x="2454793" y="866517"/>
            <a:ext cx="41846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Montserrat" panose="00000500000000000000" pitchFamily="2" charset="0"/>
              </a:defRPr>
            </a:lvl1pPr>
          </a:lstStyle>
          <a:p>
            <a:pPr defTabSz="914446"/>
            <a:r>
              <a:rPr lang="en-US" dirty="0">
                <a:solidFill>
                  <a:srgbClr val="000000"/>
                </a:solidFill>
                <a:hlinkClick r:id="rId5"/>
              </a:rPr>
              <a:t>https://playground.tensorflow.org/</a:t>
            </a:r>
            <a:endParaRPr lang="en-US" dirty="0">
              <a:solidFill>
                <a:srgbClr val="000000"/>
              </a:solidFill>
            </a:endParaRPr>
          </a:p>
          <a:p>
            <a:pPr defTabSz="914446"/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809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869C8-B426-C403-D444-62BD6F5FE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B33A9A-58A6-261D-6C3B-FFF671779D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17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3C9FFA-E1A2-F092-77D0-418A966C9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279" y="2590801"/>
            <a:ext cx="7583721" cy="42636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024063-7B67-9082-A0DF-5598E519998C}"/>
              </a:ext>
            </a:extLst>
          </p:cNvPr>
          <p:cNvSpPr/>
          <p:nvPr/>
        </p:nvSpPr>
        <p:spPr>
          <a:xfrm>
            <a:off x="293915" y="793804"/>
            <a:ext cx="53044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PRACTICE OPPORTUNITY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031A15-73E4-E8D9-5A04-3B44EC74F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42" y="5586363"/>
            <a:ext cx="3856133" cy="106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04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9189B-F932-AB6E-D56D-1DEF99127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B97F60-9B90-0972-86E6-C2B498E2E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B9D7EB-54A7-B5F1-3A0D-A3A46FB127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F3B7650B-C41E-CC04-3422-A902B1D4D23E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Practice Opportunity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322E5A-0174-ADF4-12B9-3844A43F36DB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2" name="Прямоугольник 11">
            <a:extLst>
              <a:ext uri="{FF2B5EF4-FFF2-40B4-BE49-F238E27FC236}">
                <a16:creationId xmlns:a16="http://schemas.microsoft.com/office/drawing/2014/main" id="{6EF77D62-7E9B-8620-2036-67C0EA398475}"/>
              </a:ext>
            </a:extLst>
          </p:cNvPr>
          <p:cNvSpPr/>
          <p:nvPr/>
        </p:nvSpPr>
        <p:spPr>
          <a:xfrm>
            <a:off x="286834" y="934776"/>
            <a:ext cx="10230533" cy="4098687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/>
          <a:p>
            <a:pPr defTabSz="914446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</a:pPr>
            <a:r>
              <a:rPr lang="en-CA" dirty="0">
                <a:solidFill>
                  <a:srgbClr val="000000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Using Google Tensorflow Playground, perform the following tasks:</a:t>
            </a:r>
          </a:p>
          <a:p>
            <a:pPr marL="800140" lvl="1" indent="-342917" defTabSz="914446">
              <a:spcBef>
                <a:spcPts val="1000"/>
              </a:spcBef>
              <a:spcAft>
                <a:spcPts val="333"/>
              </a:spcAft>
              <a:buClr>
                <a:srgbClr val="11CCDD"/>
              </a:buClr>
              <a:buFont typeface="+mj-lt"/>
              <a:buAutoNum type="arabicPeriod"/>
            </a:pPr>
            <a:r>
              <a:rPr lang="en-CA" dirty="0">
                <a:solidFill>
                  <a:srgbClr val="000000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Choose 80%/20% training vs. testing data split.</a:t>
            </a:r>
          </a:p>
          <a:p>
            <a:pPr marL="800140" lvl="1" indent="-342917" defTabSz="914446">
              <a:spcBef>
                <a:spcPts val="1000"/>
              </a:spcBef>
              <a:spcAft>
                <a:spcPts val="333"/>
              </a:spcAft>
              <a:buClr>
                <a:srgbClr val="11CCDD"/>
              </a:buClr>
              <a:buFont typeface="+mj-lt"/>
              <a:buAutoNum type="arabicPeriod"/>
            </a:pPr>
            <a:r>
              <a:rPr lang="en-CA" dirty="0">
                <a:solidFill>
                  <a:srgbClr val="000000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Select a high-level noise ~30</a:t>
            </a:r>
          </a:p>
          <a:p>
            <a:pPr marL="800140" lvl="1" indent="-342917" defTabSz="914446">
              <a:spcBef>
                <a:spcPts val="1000"/>
              </a:spcBef>
              <a:spcAft>
                <a:spcPts val="333"/>
              </a:spcAft>
              <a:buClr>
                <a:srgbClr val="11CCDD"/>
              </a:buClr>
              <a:buFont typeface="+mj-lt"/>
              <a:buAutoNum type="arabicPeriod"/>
            </a:pPr>
            <a:r>
              <a:rPr lang="en-CA" dirty="0">
                <a:solidFill>
                  <a:srgbClr val="000000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Set the batch size to 20</a:t>
            </a:r>
          </a:p>
          <a:p>
            <a:pPr marL="800140" lvl="1" indent="-342917" defTabSz="914446">
              <a:spcBef>
                <a:spcPts val="1000"/>
              </a:spcBef>
              <a:spcAft>
                <a:spcPts val="333"/>
              </a:spcAft>
              <a:buClr>
                <a:srgbClr val="11CCDD"/>
              </a:buClr>
              <a:buFont typeface="+mj-lt"/>
              <a:buAutoNum type="arabicPeriod"/>
            </a:pPr>
            <a:r>
              <a:rPr lang="en-CA" dirty="0">
                <a:solidFill>
                  <a:srgbClr val="000000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Select the spiral dataset as an input</a:t>
            </a:r>
          </a:p>
          <a:p>
            <a:pPr marL="800140" lvl="1" indent="-342917" defTabSz="914446">
              <a:spcBef>
                <a:spcPts val="1000"/>
              </a:spcBef>
              <a:spcAft>
                <a:spcPts val="333"/>
              </a:spcAft>
              <a:buClr>
                <a:srgbClr val="11CCDD"/>
              </a:buClr>
              <a:buFont typeface="+mj-lt"/>
              <a:buAutoNum type="arabicPeriod"/>
            </a:pPr>
            <a:r>
              <a:rPr lang="en-CA" dirty="0">
                <a:solidFill>
                  <a:srgbClr val="000000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Modify the network architecture</a:t>
            </a:r>
          </a:p>
          <a:p>
            <a:pPr marL="800140" lvl="1" indent="-342917" defTabSz="914446">
              <a:spcBef>
                <a:spcPts val="1000"/>
              </a:spcBef>
              <a:spcAft>
                <a:spcPts val="333"/>
              </a:spcAft>
              <a:buClr>
                <a:srgbClr val="11CCDD"/>
              </a:buClr>
              <a:buFont typeface="+mj-lt"/>
              <a:buAutoNum type="arabicPeriod"/>
            </a:pPr>
            <a:r>
              <a:rPr lang="en-CA" dirty="0">
                <a:solidFill>
                  <a:srgbClr val="000000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Tune the network hyperparameters.</a:t>
            </a:r>
          </a:p>
          <a:p>
            <a:pPr marL="800140" lvl="1" indent="-342917" defTabSz="914446">
              <a:spcBef>
                <a:spcPts val="1000"/>
              </a:spcBef>
              <a:spcAft>
                <a:spcPts val="333"/>
              </a:spcAft>
              <a:buClr>
                <a:srgbClr val="11CCDD"/>
              </a:buClr>
              <a:buFont typeface="+mj-lt"/>
              <a:buAutoNum type="arabicPeriod"/>
            </a:pPr>
            <a:r>
              <a:rPr lang="en-CA" dirty="0">
                <a:solidFill>
                  <a:srgbClr val="000000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Assess network performance and comment on your results.</a:t>
            </a:r>
          </a:p>
          <a:p>
            <a:pPr marL="800140" lvl="1" indent="-342917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+mj-lt"/>
              <a:buAutoNum type="arabicPeriod"/>
            </a:pPr>
            <a:endParaRPr lang="en-CA" dirty="0">
              <a:solidFill>
                <a:srgbClr val="000000"/>
              </a:solidFill>
              <a:latin typeface="Montserrat" panose="00000500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E46E7C-929B-2E95-8EE1-8F44ADE4D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9493" y="1338488"/>
            <a:ext cx="3206725" cy="253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722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97810-B9B8-333D-EB11-C2F15782A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AD392-FDFA-4803-0CDF-D4E4667E6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18D51C-1ADB-0E4E-8099-6F0BB8A3D8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85EE3C32-94DB-9EA3-BBBF-1F048514FDC9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Practice Opportunity Solution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953859-FE61-8A5C-DBAA-B22417B92998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FC28D1-0480-74CC-80FC-AF392327A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167" y="1041954"/>
            <a:ext cx="8742601" cy="4460309"/>
          </a:xfrm>
          <a:prstGeom prst="rect">
            <a:avLst/>
          </a:prstGeom>
          <a:ln w="38100">
            <a:solidFill>
              <a:srgbClr val="1942A6"/>
            </a:solidFill>
          </a:ln>
        </p:spPr>
      </p:pic>
    </p:spTree>
    <p:extLst>
      <p:ext uri="{BB962C8B-B14F-4D97-AF65-F5344CB8AC3E}">
        <p14:creationId xmlns:p14="http://schemas.microsoft.com/office/powerpoint/2010/main" val="3354377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6FDBC-D96F-91D0-B425-EB7C229AC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E79ADA-7786-3489-4ECE-1B26F68EF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3475CD-D199-BBAE-9DEF-FA76B52345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7EDC5EEB-7542-D5CE-2FE8-9D0B0BADE83A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Practice Opportunity Solution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CDBF89-3AC2-DA37-217A-B12125A3FC81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CD5C55-CC2B-C31B-D17D-925E07F7A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717" y="1155231"/>
            <a:ext cx="7937501" cy="4611017"/>
          </a:xfrm>
          <a:prstGeom prst="rect">
            <a:avLst/>
          </a:prstGeom>
          <a:ln w="38100">
            <a:solidFill>
              <a:srgbClr val="1942A6"/>
            </a:solidFill>
          </a:ln>
        </p:spPr>
      </p:pic>
    </p:spTree>
    <p:extLst>
      <p:ext uri="{BB962C8B-B14F-4D97-AF65-F5344CB8AC3E}">
        <p14:creationId xmlns:p14="http://schemas.microsoft.com/office/powerpoint/2010/main" val="35597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691CD-F37E-B93B-2E63-481B6879B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FBD1B2-E700-8788-86F1-FB732EEF46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17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8F1AD9-02C1-0E01-58B2-45EDFF89E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279" y="2590801"/>
            <a:ext cx="7583721" cy="42636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EBECA9-C7ED-97BA-6080-5D9F55ECA64E}"/>
              </a:ext>
            </a:extLst>
          </p:cNvPr>
          <p:cNvSpPr/>
          <p:nvPr/>
        </p:nvSpPr>
        <p:spPr>
          <a:xfrm>
            <a:off x="293915" y="793804"/>
            <a:ext cx="530445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PROMPT ENGINEERING FUNDAMENTALS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52B32D-D9BE-FE80-E000-75370A13A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42" y="5586363"/>
            <a:ext cx="3856133" cy="106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272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A0AF0-F86C-94D4-AAA6-5E8436A22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B30408-F074-D832-A3A0-E25D3D34D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1935F2-0703-162F-14BA-812C942129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BE4C690D-E529-18C5-5690-87D18FE71422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What is Prompt Engineering?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4FB8CB-C147-4A2E-3D2C-9C3F6CCE7DA3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1796F8B-9DA9-613E-7780-54E66F3E50A9}"/>
              </a:ext>
            </a:extLst>
          </p:cNvPr>
          <p:cNvSpPr txBox="1">
            <a:spLocks/>
          </p:cNvSpPr>
          <p:nvPr/>
        </p:nvSpPr>
        <p:spPr>
          <a:xfrm>
            <a:off x="154722" y="843061"/>
            <a:ext cx="11926147" cy="1656067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>
            <a:defPPr>
              <a:defRPr lang="en-US"/>
            </a:defPPr>
            <a:lvl1pPr defTabSz="914446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defRPr sz="2000">
                <a:solidFill>
                  <a:srgbClr val="000000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800140" lvl="1" indent="-342917" defTabSz="914446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Font typeface="+mj-lt"/>
              <a:buAutoNum type="arabicPeriod"/>
              <a:defRPr sz="2000">
                <a:solidFill>
                  <a:srgbClr val="000000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11CCDD"/>
              </a:buClr>
              <a:buFont typeface="Arial" panose="020B0604020202020204" pitchFamily="34" charset="0"/>
              <a:buChar char="•"/>
            </a:pPr>
            <a:r>
              <a:rPr lang="en-US" dirty="0"/>
              <a:t>Prompt engineering is the practice of designing and optimizing text input to generative AI models to obtain desired responses.</a:t>
            </a:r>
          </a:p>
          <a:p>
            <a:pPr marL="342900" indent="-342900">
              <a:buClr>
                <a:srgbClr val="11CCDD"/>
              </a:buClr>
              <a:buFont typeface="Arial" panose="020B0604020202020204" pitchFamily="34" charset="0"/>
              <a:buChar char="•"/>
            </a:pPr>
            <a:r>
              <a:rPr lang="en-US" dirty="0"/>
              <a:t>It is the art of communicating with a generative AI model.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81566C-5DE7-6203-E3A4-44648661F3FF}"/>
              </a:ext>
            </a:extLst>
          </p:cNvPr>
          <p:cNvSpPr txBox="1"/>
          <p:nvPr/>
        </p:nvSpPr>
        <p:spPr>
          <a:xfrm>
            <a:off x="3634989" y="2014200"/>
            <a:ext cx="58351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 b="1" i="0">
                <a:solidFill>
                  <a:srgbClr val="16191F"/>
                </a:solidFill>
                <a:effectLst/>
                <a:latin typeface="Montserrat" panose="00000500000000000000" pitchFamily="2" charset="0"/>
              </a:defRPr>
            </a:lvl1pPr>
          </a:lstStyle>
          <a:p>
            <a:pPr defTabSz="914446"/>
            <a:endParaRPr lang="en-US" sz="2400" i="1" dirty="0">
              <a:solidFill>
                <a:srgbClr val="0C1752"/>
              </a:solidFill>
              <a:latin typeface="Cambria" panose="02040503050406030204"/>
            </a:endParaRPr>
          </a:p>
          <a:p>
            <a:pPr defTabSz="914446"/>
            <a:r>
              <a:rPr lang="en-US" sz="2400" i="1" dirty="0">
                <a:solidFill>
                  <a:srgbClr val="0C1752"/>
                </a:solidFill>
                <a:latin typeface="Cambria" panose="02040503050406030204"/>
              </a:rPr>
              <a:t>“Recommend a book.”</a:t>
            </a:r>
          </a:p>
          <a:p>
            <a:pPr defTabSz="914446"/>
            <a:endParaRPr lang="en-US" sz="2400" i="1" dirty="0">
              <a:solidFill>
                <a:srgbClr val="0C1752"/>
              </a:solidFill>
              <a:latin typeface="Cambria" panose="02040503050406030204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0BDB679-5B33-11DC-645E-A1D5C8331D51}"/>
              </a:ext>
            </a:extLst>
          </p:cNvPr>
          <p:cNvCxnSpPr>
            <a:cxnSpLocks/>
          </p:cNvCxnSpPr>
          <p:nvPr/>
        </p:nvCxnSpPr>
        <p:spPr>
          <a:xfrm>
            <a:off x="3437938" y="2435839"/>
            <a:ext cx="0" cy="2189480"/>
          </a:xfrm>
          <a:prstGeom prst="straightConnector1">
            <a:avLst/>
          </a:prstGeom>
          <a:ln w="76200">
            <a:solidFill>
              <a:srgbClr val="11CCD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3EF05BC-C16E-D505-C9E5-58DB52BB443C}"/>
              </a:ext>
            </a:extLst>
          </p:cNvPr>
          <p:cNvSpPr txBox="1"/>
          <p:nvPr/>
        </p:nvSpPr>
        <p:spPr>
          <a:xfrm>
            <a:off x="307900" y="2492773"/>
            <a:ext cx="293298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46"/>
            <a:r>
              <a:rPr lang="en-US" sz="2400" dirty="0">
                <a:solidFill>
                  <a:srgbClr val="D56E48"/>
                </a:solidFill>
                <a:latin typeface="Cambria" panose="02040503050406030204"/>
              </a:rPr>
              <a:t>High-quality prompts guide the AI model to generate better outputs.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608CE1-C802-3AD4-9BD3-5EF82ABC1F39}"/>
              </a:ext>
            </a:extLst>
          </p:cNvPr>
          <p:cNvSpPr txBox="1"/>
          <p:nvPr/>
        </p:nvSpPr>
        <p:spPr>
          <a:xfrm>
            <a:off x="3634989" y="3258204"/>
            <a:ext cx="42679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 i="1">
                <a:solidFill>
                  <a:srgbClr val="16191F"/>
                </a:solidFill>
                <a:effectLst/>
                <a:latin typeface="+mj-lt"/>
              </a:defRPr>
            </a:lvl1pPr>
          </a:lstStyle>
          <a:p>
            <a:pPr defTabSz="914446"/>
            <a:r>
              <a:rPr lang="en-US" sz="2400" dirty="0">
                <a:solidFill>
                  <a:srgbClr val="0C1752"/>
                </a:solidFill>
                <a:latin typeface="Cambria" panose="02040503050406030204"/>
              </a:rPr>
              <a:t>“Recommend a fiction book.”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F17129-31C3-811D-9CED-725667C877AE}"/>
              </a:ext>
            </a:extLst>
          </p:cNvPr>
          <p:cNvSpPr txBox="1"/>
          <p:nvPr/>
        </p:nvSpPr>
        <p:spPr>
          <a:xfrm>
            <a:off x="3634989" y="4194432"/>
            <a:ext cx="84343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 i="1">
                <a:solidFill>
                  <a:srgbClr val="16191F"/>
                </a:solidFill>
                <a:effectLst/>
                <a:latin typeface="+mj-lt"/>
              </a:defRPr>
            </a:lvl1pPr>
          </a:lstStyle>
          <a:p>
            <a:pPr defTabSz="914446"/>
            <a:r>
              <a:rPr lang="en-US" sz="2400" dirty="0">
                <a:solidFill>
                  <a:srgbClr val="0C1752"/>
                </a:solidFill>
                <a:latin typeface="Cambria" panose="02040503050406030204"/>
              </a:rPr>
              <a:t>“Recommend a historical fiction book set in World War II.” </a:t>
            </a:r>
          </a:p>
        </p:txBody>
      </p:sp>
    </p:spTree>
    <p:extLst>
      <p:ext uri="{BB962C8B-B14F-4D97-AF65-F5344CB8AC3E}">
        <p14:creationId xmlns:p14="http://schemas.microsoft.com/office/powerpoint/2010/main" val="132988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1B7DB-BCBE-A828-1B29-59CE5F636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A00F3E-34E9-EDA7-FF70-CABCEB35A8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17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FC6366-2BB7-A9D3-A415-8E7549D97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279" y="2590801"/>
            <a:ext cx="7583721" cy="42636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E58780E-F02C-56A3-8190-61E4FCAF2B2A}"/>
              </a:ext>
            </a:extLst>
          </p:cNvPr>
          <p:cNvSpPr/>
          <p:nvPr/>
        </p:nvSpPr>
        <p:spPr>
          <a:xfrm>
            <a:off x="293915" y="793804"/>
            <a:ext cx="47434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MODULE AGENDA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76AE06-3115-7DF7-7BB6-4939E913E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42" y="5586363"/>
            <a:ext cx="3856133" cy="106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13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D6971-7BD5-6E22-DF3D-E7EDCCF0D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831AE2-B350-CC8D-E298-1AAA611C5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F8267A-B817-F697-7E5E-229925F7BC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5C517F12-E9DE-419F-4FC4-2B20CE54B453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Prompt Components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456E24-AAF7-E9CF-040B-E405D8ED1616}"/>
              </a:ext>
            </a:extLst>
          </p:cNvPr>
          <p:cNvSpPr txBox="1"/>
          <p:nvPr/>
        </p:nvSpPr>
        <p:spPr>
          <a:xfrm rot="5400000">
            <a:off x="9505627" y="3450945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9EBC69-DF22-0171-2DC8-CE15CA8C7CF2}"/>
              </a:ext>
            </a:extLst>
          </p:cNvPr>
          <p:cNvSpPr txBox="1"/>
          <p:nvPr/>
        </p:nvSpPr>
        <p:spPr>
          <a:xfrm>
            <a:off x="4862503" y="1146185"/>
            <a:ext cx="9036501" cy="506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46"/>
            <a:r>
              <a:rPr lang="en-US" sz="1700" b="1" dirty="0">
                <a:solidFill>
                  <a:srgbClr val="0C1752"/>
                </a:solidFill>
                <a:latin typeface="Montserrat" panose="00000500000000000000" pitchFamily="2" charset="0"/>
              </a:rPr>
              <a:t>Assume that you are an expert financial analyst </a:t>
            </a:r>
          </a:p>
          <a:p>
            <a:pPr defTabSz="914446"/>
            <a:endParaRPr lang="en-US" sz="1700" b="1" dirty="0">
              <a:solidFill>
                <a:srgbClr val="0C1752"/>
              </a:solidFill>
              <a:latin typeface="Montserrat" panose="00000500000000000000" pitchFamily="2" charset="0"/>
            </a:endParaRPr>
          </a:p>
          <a:p>
            <a:pPr defTabSz="914446"/>
            <a:endParaRPr lang="en-US" sz="1700" b="1" dirty="0">
              <a:solidFill>
                <a:srgbClr val="0C1752"/>
              </a:solidFill>
              <a:latin typeface="Montserrat" panose="00000500000000000000" pitchFamily="2" charset="0"/>
            </a:endParaRPr>
          </a:p>
          <a:p>
            <a:pPr defTabSz="914446"/>
            <a:endParaRPr lang="en-US" sz="1700" b="1" dirty="0">
              <a:solidFill>
                <a:srgbClr val="0C1752"/>
              </a:solidFill>
              <a:latin typeface="Montserrat" panose="00000500000000000000" pitchFamily="2" charset="0"/>
            </a:endParaRPr>
          </a:p>
          <a:p>
            <a:pPr defTabSz="914446"/>
            <a:r>
              <a:rPr lang="en-US" sz="1700" b="1" dirty="0">
                <a:solidFill>
                  <a:srgbClr val="0C1752"/>
                </a:solidFill>
                <a:latin typeface="Montserrat" panose="00000500000000000000" pitchFamily="2" charset="0"/>
              </a:rPr>
              <a:t>Classify the following text as positive, neutral, or negative </a:t>
            </a:r>
          </a:p>
          <a:p>
            <a:pPr defTabSz="914446"/>
            <a:endParaRPr lang="en-US" sz="1700" b="1" dirty="0">
              <a:solidFill>
                <a:srgbClr val="0C1752"/>
              </a:solidFill>
              <a:latin typeface="Montserrat" panose="00000500000000000000" pitchFamily="2" charset="0"/>
            </a:endParaRPr>
          </a:p>
          <a:p>
            <a:pPr defTabSz="914446"/>
            <a:endParaRPr lang="en-US" sz="1700" b="1" dirty="0">
              <a:solidFill>
                <a:srgbClr val="0C1752"/>
              </a:solidFill>
              <a:latin typeface="Montserrat" panose="00000500000000000000" pitchFamily="2" charset="0"/>
            </a:endParaRPr>
          </a:p>
          <a:p>
            <a:pPr defTabSz="914446"/>
            <a:endParaRPr lang="en-US" sz="1700" b="1" dirty="0">
              <a:solidFill>
                <a:srgbClr val="0C1752"/>
              </a:solidFill>
              <a:latin typeface="Montserrat" panose="00000500000000000000" pitchFamily="2" charset="0"/>
            </a:endParaRPr>
          </a:p>
          <a:p>
            <a:pPr defTabSz="914446"/>
            <a:r>
              <a:rPr lang="en-US" sz="1700" b="1" dirty="0">
                <a:solidFill>
                  <a:srgbClr val="0C1752"/>
                </a:solidFill>
                <a:latin typeface="Montserrat" panose="00000500000000000000" pitchFamily="2" charset="0"/>
              </a:rPr>
              <a:t>Text: “Apple stock increased by 2% in today's trading session”</a:t>
            </a:r>
          </a:p>
          <a:p>
            <a:pPr defTabSz="914446"/>
            <a:endParaRPr lang="en-US" sz="1700" b="1" dirty="0">
              <a:solidFill>
                <a:srgbClr val="0C1752"/>
              </a:solidFill>
              <a:latin typeface="Montserrat" panose="00000500000000000000" pitchFamily="2" charset="0"/>
            </a:endParaRPr>
          </a:p>
          <a:p>
            <a:pPr defTabSz="914446"/>
            <a:endParaRPr lang="en-US" sz="1700" b="1" dirty="0">
              <a:solidFill>
                <a:srgbClr val="0C1752"/>
              </a:solidFill>
              <a:latin typeface="Montserrat" panose="00000500000000000000" pitchFamily="2" charset="0"/>
            </a:endParaRPr>
          </a:p>
          <a:p>
            <a:pPr defTabSz="914446"/>
            <a:endParaRPr lang="en-US" sz="1700" b="1" dirty="0">
              <a:solidFill>
                <a:srgbClr val="0C1752"/>
              </a:solidFill>
              <a:latin typeface="Montserrat" panose="00000500000000000000" pitchFamily="2" charset="0"/>
            </a:endParaRPr>
          </a:p>
          <a:p>
            <a:pPr defTabSz="914446"/>
            <a:r>
              <a:rPr lang="en-US" sz="1700" b="1" dirty="0">
                <a:solidFill>
                  <a:srgbClr val="0C1752"/>
                </a:solidFill>
                <a:latin typeface="Montserrat" panose="00000500000000000000" pitchFamily="2" charset="0"/>
              </a:rPr>
              <a:t>Sentiment:</a:t>
            </a:r>
          </a:p>
          <a:p>
            <a:pPr defTabSz="914446"/>
            <a:endParaRPr lang="en-US" sz="1700" b="1" dirty="0">
              <a:solidFill>
                <a:srgbClr val="0C1752"/>
              </a:solidFill>
              <a:latin typeface="Montserrat" panose="00000500000000000000" pitchFamily="2" charset="0"/>
            </a:endParaRPr>
          </a:p>
          <a:p>
            <a:pPr defTabSz="914446"/>
            <a:endParaRPr lang="en-US" sz="1700" b="1" dirty="0">
              <a:solidFill>
                <a:srgbClr val="0C1752"/>
              </a:solidFill>
              <a:latin typeface="Montserrat" panose="00000500000000000000" pitchFamily="2" charset="0"/>
            </a:endParaRPr>
          </a:p>
          <a:p>
            <a:pPr defTabSz="914446"/>
            <a:endParaRPr lang="en-US" sz="1700" b="1" dirty="0">
              <a:solidFill>
                <a:srgbClr val="0C1752"/>
              </a:solidFill>
              <a:latin typeface="Montserrat" panose="00000500000000000000" pitchFamily="2" charset="0"/>
            </a:endParaRPr>
          </a:p>
          <a:p>
            <a:pPr defTabSz="914446"/>
            <a:endParaRPr lang="en-US" sz="1700" b="1" dirty="0">
              <a:solidFill>
                <a:srgbClr val="0C1752"/>
              </a:solidFill>
              <a:latin typeface="Montserrat" panose="00000500000000000000" pitchFamily="2" charset="0"/>
            </a:endParaRPr>
          </a:p>
          <a:p>
            <a:pPr defTabSz="914446"/>
            <a:r>
              <a:rPr lang="en-US" sz="1700" b="1" dirty="0">
                <a:solidFill>
                  <a:srgbClr val="0C1752"/>
                </a:solidFill>
                <a:latin typeface="Montserrat" panose="00000500000000000000" pitchFamily="2" charset="0"/>
              </a:rPr>
              <a:t> </a:t>
            </a:r>
          </a:p>
          <a:p>
            <a:pPr defTabSz="914446"/>
            <a:endParaRPr lang="en-US" sz="1700" dirty="0">
              <a:solidFill>
                <a:srgbClr val="0C1752"/>
              </a:solidFill>
              <a:latin typeface="Montserrat" panose="000005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9BB976-F224-F9BD-464A-597AA196D487}"/>
              </a:ext>
            </a:extLst>
          </p:cNvPr>
          <p:cNvSpPr txBox="1"/>
          <p:nvPr/>
        </p:nvSpPr>
        <p:spPr>
          <a:xfrm>
            <a:off x="6733067" y="2677009"/>
            <a:ext cx="4446811" cy="4719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indent="0" algn="ctr" defTabSz="609585">
              <a:spcBef>
                <a:spcPct val="20000"/>
              </a:spcBef>
              <a:buFont typeface="Arial"/>
              <a:buNone/>
              <a:defRPr sz="1600" b="1">
                <a:solidFill>
                  <a:srgbClr val="062E6D"/>
                </a:solidFill>
                <a:latin typeface="Cambria Math" panose="02040503050406030204" pitchFamily="18" charset="0"/>
              </a:defRPr>
            </a:lvl1pPr>
            <a:lvl2pPr marL="990575" indent="-380990" defTabSz="609585">
              <a:spcBef>
                <a:spcPct val="20000"/>
              </a:spcBef>
              <a:buFont typeface="Arial"/>
              <a:buChar char="–"/>
              <a:defRPr sz="2133"/>
            </a:lvl2pPr>
            <a:lvl3pPr marL="1523962" indent="-304792" defTabSz="609585">
              <a:spcBef>
                <a:spcPct val="20000"/>
              </a:spcBef>
              <a:buFont typeface="Arial"/>
              <a:buChar char="•"/>
              <a:defRPr sz="2133"/>
            </a:lvl3pPr>
            <a:lvl4pPr marL="2133547" indent="-304792" defTabSz="609585">
              <a:spcBef>
                <a:spcPct val="20000"/>
              </a:spcBef>
              <a:buFont typeface="Arial"/>
              <a:buChar char="–"/>
              <a:defRPr sz="2133"/>
            </a:lvl4pPr>
            <a:lvl5pPr marL="2743131" indent="-304792" defTabSz="609585">
              <a:spcBef>
                <a:spcPct val="20000"/>
              </a:spcBef>
              <a:buFont typeface="Arial"/>
              <a:buChar char="»"/>
              <a:defRPr sz="2133"/>
            </a:lvl5pPr>
            <a:lvl6pPr marL="3352716" indent="-304792" defTabSz="609585">
              <a:spcBef>
                <a:spcPct val="20000"/>
              </a:spcBef>
              <a:buFont typeface="Arial"/>
              <a:buChar char="•"/>
              <a:defRPr sz="2667"/>
            </a:lvl6pPr>
            <a:lvl7pPr marL="3962301" indent="-304792" defTabSz="609585">
              <a:spcBef>
                <a:spcPct val="20000"/>
              </a:spcBef>
              <a:buFont typeface="Arial"/>
              <a:buChar char="•"/>
              <a:defRPr sz="2667"/>
            </a:lvl7pPr>
            <a:lvl8pPr marL="4571886" indent="-304792" defTabSz="609585">
              <a:spcBef>
                <a:spcPct val="20000"/>
              </a:spcBef>
              <a:buFont typeface="Arial"/>
              <a:buChar char="•"/>
              <a:defRPr sz="2667"/>
            </a:lvl8pPr>
            <a:lvl9pPr marL="5181470" indent="-304792" defTabSz="609585">
              <a:spcBef>
                <a:spcPct val="20000"/>
              </a:spcBef>
              <a:buFont typeface="Arial"/>
              <a:buChar char="•"/>
              <a:defRPr sz="2667"/>
            </a:lvl9pPr>
          </a:lstStyle>
          <a:p>
            <a:pPr defTabSz="406410"/>
            <a:endParaRPr lang="en-US" dirty="0">
              <a:solidFill>
                <a:srgbClr val="017ACD"/>
              </a:solidFill>
              <a:latin typeface="Montserrat" panose="00000500000000000000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922287-A721-7CA9-BA44-C8D32C8A4CD6}"/>
              </a:ext>
            </a:extLst>
          </p:cNvPr>
          <p:cNvSpPr txBox="1"/>
          <p:nvPr/>
        </p:nvSpPr>
        <p:spPr>
          <a:xfrm>
            <a:off x="8409052" y="1684050"/>
            <a:ext cx="1136850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46"/>
            <a:r>
              <a:rPr lang="en-US" sz="1867" i="1" dirty="0">
                <a:solidFill>
                  <a:srgbClr val="D56E48"/>
                </a:solidFill>
                <a:latin typeface="Montserrat" panose="00000500000000000000" pitchFamily="2" charset="0"/>
              </a:rPr>
              <a:t>Context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05F6A14-67E8-65F2-5116-71FCFB5B8971}"/>
              </a:ext>
            </a:extLst>
          </p:cNvPr>
          <p:cNvSpPr txBox="1"/>
          <p:nvPr/>
        </p:nvSpPr>
        <p:spPr>
          <a:xfrm>
            <a:off x="6363765" y="2743230"/>
            <a:ext cx="1500732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46"/>
            <a:r>
              <a:rPr lang="en-US" sz="1867" i="1" dirty="0">
                <a:solidFill>
                  <a:srgbClr val="D56E48"/>
                </a:solidFill>
                <a:latin typeface="Montserrat" panose="00000500000000000000" pitchFamily="2" charset="0"/>
              </a:rPr>
              <a:t>Instruction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29A758-964D-6060-8C21-9CB048C9D375}"/>
              </a:ext>
            </a:extLst>
          </p:cNvPr>
          <p:cNvSpPr txBox="1"/>
          <p:nvPr/>
        </p:nvSpPr>
        <p:spPr>
          <a:xfrm>
            <a:off x="8399251" y="3796504"/>
            <a:ext cx="1521570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46"/>
            <a:r>
              <a:rPr lang="en-US" sz="1867" i="1" dirty="0">
                <a:solidFill>
                  <a:srgbClr val="D56E48"/>
                </a:solidFill>
                <a:latin typeface="Montserrat" panose="00000500000000000000" pitchFamily="2" charset="0"/>
              </a:rPr>
              <a:t>Input Data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104FBC-2960-2EAC-66A7-ACE43CD75800}"/>
              </a:ext>
            </a:extLst>
          </p:cNvPr>
          <p:cNvSpPr txBox="1"/>
          <p:nvPr/>
        </p:nvSpPr>
        <p:spPr>
          <a:xfrm>
            <a:off x="6411678" y="4826003"/>
            <a:ext cx="2230098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46"/>
            <a:r>
              <a:rPr lang="en-US" sz="1867" i="1" dirty="0">
                <a:solidFill>
                  <a:srgbClr val="D56E48"/>
                </a:solidFill>
                <a:latin typeface="Montserrat" panose="00000500000000000000" pitchFamily="2" charset="0"/>
              </a:rPr>
              <a:t>Output Indicator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FD92B5FB-3D78-856A-A558-416DA8F1866A}"/>
              </a:ext>
            </a:extLst>
          </p:cNvPr>
          <p:cNvSpPr txBox="1">
            <a:spLocks/>
          </p:cNvSpPr>
          <p:nvPr/>
        </p:nvSpPr>
        <p:spPr>
          <a:xfrm>
            <a:off x="-4755" y="651384"/>
            <a:ext cx="4891221" cy="1633011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glow rad="50800">
              <a:schemeClr val="tx1">
                <a:alpha val="5000"/>
              </a:schemeClr>
            </a:glow>
            <a:innerShdw dist="50800" dir="10800000">
              <a:schemeClr val="accent2"/>
            </a:innerShdw>
          </a:effectLst>
        </p:spPr>
        <p:txBody>
          <a:bodyPr vert="horz" wrap="square" lIns="365760" tIns="274320" rIns="182880" bIns="274320" rtlCol="0">
            <a:sp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12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1200"/>
              </a:spcAft>
              <a:buClr>
                <a:srgbClr val="0B8ECC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12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12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12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09630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None/>
            </a:pPr>
            <a:r>
              <a:rPr lang="en-US" sz="2000" b="1" dirty="0">
                <a:solidFill>
                  <a:srgbClr val="000000"/>
                </a:solidFill>
                <a:latin typeface="Montserrat" panose="00000500000000000000" pitchFamily="2" charset="0"/>
              </a:rPr>
              <a:t>Context: </a:t>
            </a:r>
            <a:r>
              <a:rPr lang="en-US" sz="2000" dirty="0">
                <a:solidFill>
                  <a:srgbClr val="000000"/>
                </a:solidFill>
                <a:latin typeface="Montserrat" panose="00000500000000000000" pitchFamily="2" charset="0"/>
              </a:rPr>
              <a:t>background knowledge to help the model understand the domain.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5A657087-C8C0-0CD7-73B2-9CB892A1121E}"/>
              </a:ext>
            </a:extLst>
          </p:cNvPr>
          <p:cNvSpPr txBox="1">
            <a:spLocks/>
          </p:cNvSpPr>
          <p:nvPr/>
        </p:nvSpPr>
        <p:spPr>
          <a:xfrm>
            <a:off x="-6129" y="1725714"/>
            <a:ext cx="4891221" cy="1169551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glow rad="50800">
              <a:schemeClr val="tx1">
                <a:alpha val="5000"/>
              </a:schemeClr>
            </a:glow>
            <a:innerShdw dist="50800" dir="10800000">
              <a:schemeClr val="accent3"/>
            </a:innerShdw>
          </a:effectLst>
        </p:spPr>
        <p:txBody>
          <a:bodyPr vert="horz" wrap="square" lIns="365760" tIns="274320" rIns="182880" bIns="274320" rtlCol="0">
            <a:sp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12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1200"/>
              </a:spcAft>
              <a:buClr>
                <a:srgbClr val="0B8ECC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12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12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12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09630">
              <a:spcBef>
                <a:spcPts val="267"/>
              </a:spcBef>
              <a:spcAft>
                <a:spcPts val="800"/>
              </a:spcAft>
              <a:buNone/>
            </a:pPr>
            <a:r>
              <a:rPr lang="en-US" sz="2000" b="1" dirty="0">
                <a:solidFill>
                  <a:srgbClr val="000000"/>
                </a:solidFill>
                <a:latin typeface="Montserrat" panose="00000500000000000000" pitchFamily="2" charset="0"/>
              </a:rPr>
              <a:t>Instruction: </a:t>
            </a:r>
            <a:r>
              <a:rPr lang="en-US" sz="2000" dirty="0">
                <a:solidFill>
                  <a:srgbClr val="000000"/>
                </a:solidFill>
                <a:latin typeface="Montserrat" panose="00000500000000000000" pitchFamily="2" charset="0"/>
              </a:rPr>
              <a:t>A clear statement of the desired goal.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35ABA1B7-19E2-A145-44A4-3D6EC9C7D3C4}"/>
              </a:ext>
            </a:extLst>
          </p:cNvPr>
          <p:cNvSpPr txBox="1">
            <a:spLocks/>
          </p:cNvSpPr>
          <p:nvPr/>
        </p:nvSpPr>
        <p:spPr>
          <a:xfrm>
            <a:off x="-8427" y="2794965"/>
            <a:ext cx="4891221" cy="1633011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glow rad="50800">
              <a:schemeClr val="tx1">
                <a:alpha val="5000"/>
              </a:schemeClr>
            </a:glow>
            <a:innerShdw dist="50800" dir="10800000">
              <a:schemeClr val="accent4"/>
            </a:innerShdw>
          </a:effectLst>
        </p:spPr>
        <p:txBody>
          <a:bodyPr vert="horz" wrap="square" lIns="365760" tIns="274320" rIns="182880" bIns="274320" rtlCol="0">
            <a:sp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12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1200"/>
              </a:spcAft>
              <a:buClr>
                <a:srgbClr val="0B8ECC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12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12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12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09630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None/>
            </a:pPr>
            <a:r>
              <a:rPr lang="en-US" sz="2000" b="1" dirty="0">
                <a:solidFill>
                  <a:srgbClr val="000000"/>
                </a:solidFill>
                <a:latin typeface="Montserrat" panose="00000500000000000000" pitchFamily="2" charset="0"/>
              </a:rPr>
              <a:t>Input Data: </a:t>
            </a:r>
            <a:r>
              <a:rPr lang="en-US" sz="2000" dirty="0">
                <a:solidFill>
                  <a:srgbClr val="000000"/>
                </a:solidFill>
                <a:latin typeface="Montserrat" panose="00000500000000000000" pitchFamily="2" charset="0"/>
              </a:rPr>
              <a:t>The data the model needs to process to produce output.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979358D0-B32D-3DD2-9EA1-5051625EDE8B}"/>
              </a:ext>
            </a:extLst>
          </p:cNvPr>
          <p:cNvSpPr txBox="1">
            <a:spLocks/>
          </p:cNvSpPr>
          <p:nvPr/>
        </p:nvSpPr>
        <p:spPr>
          <a:xfrm>
            <a:off x="-8428" y="3864216"/>
            <a:ext cx="4891221" cy="1258678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glow rad="50800">
              <a:schemeClr val="tx1">
                <a:alpha val="5000"/>
              </a:schemeClr>
            </a:glow>
            <a:innerShdw dist="50800" dir="10800000">
              <a:schemeClr val="tx2"/>
            </a:innerShdw>
          </a:effectLst>
        </p:spPr>
        <p:txBody>
          <a:bodyPr vert="horz" wrap="square" lIns="365760" tIns="274320" rIns="182880" bIns="274320" rtlCol="0">
            <a:sp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12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1200"/>
              </a:spcAft>
              <a:buClr>
                <a:srgbClr val="0B8ECC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12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12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12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09630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None/>
            </a:pPr>
            <a:r>
              <a:rPr lang="en-US" sz="2000" b="1" dirty="0">
                <a:solidFill>
                  <a:srgbClr val="000000"/>
                </a:solidFill>
                <a:latin typeface="Montserrat" panose="00000500000000000000" pitchFamily="2" charset="0"/>
              </a:rPr>
              <a:t>Output Indicator: </a:t>
            </a:r>
            <a:r>
              <a:rPr lang="en-US" sz="2000" dirty="0">
                <a:solidFill>
                  <a:srgbClr val="000000"/>
                </a:solidFill>
                <a:latin typeface="Montserrat" panose="00000500000000000000" pitchFamily="2" charset="0"/>
              </a:rPr>
              <a:t>tells the model the format of the output.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A0058166-79A5-51DC-4F51-3F82CFA43ACE}"/>
              </a:ext>
            </a:extLst>
          </p:cNvPr>
          <p:cNvCxnSpPr>
            <a:cxnSpLocks/>
          </p:cNvCxnSpPr>
          <p:nvPr/>
        </p:nvCxnSpPr>
        <p:spPr>
          <a:xfrm>
            <a:off x="7348895" y="1519180"/>
            <a:ext cx="1052655" cy="373985"/>
          </a:xfrm>
          <a:prstGeom prst="bentConnector3">
            <a:avLst>
              <a:gd name="adj1" fmla="val -2046"/>
            </a:avLst>
          </a:prstGeom>
          <a:ln w="57150">
            <a:solidFill>
              <a:srgbClr val="D56E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8A4A-5B47-ABC6-BEAF-79FE88CB4CAC}"/>
              </a:ext>
            </a:extLst>
          </p:cNvPr>
          <p:cNvCxnSpPr>
            <a:cxnSpLocks/>
          </p:cNvCxnSpPr>
          <p:nvPr/>
        </p:nvCxnSpPr>
        <p:spPr>
          <a:xfrm>
            <a:off x="5311110" y="2572334"/>
            <a:ext cx="1052655" cy="373985"/>
          </a:xfrm>
          <a:prstGeom prst="bentConnector3">
            <a:avLst>
              <a:gd name="adj1" fmla="val -2046"/>
            </a:avLst>
          </a:prstGeom>
          <a:ln w="57150">
            <a:solidFill>
              <a:srgbClr val="D56E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C3E79204-107F-82A3-F613-43058C365F48}"/>
              </a:ext>
            </a:extLst>
          </p:cNvPr>
          <p:cNvCxnSpPr>
            <a:cxnSpLocks/>
          </p:cNvCxnSpPr>
          <p:nvPr/>
        </p:nvCxnSpPr>
        <p:spPr>
          <a:xfrm>
            <a:off x="7346596" y="3620222"/>
            <a:ext cx="1052655" cy="373985"/>
          </a:xfrm>
          <a:prstGeom prst="bentConnector3">
            <a:avLst>
              <a:gd name="adj1" fmla="val -2046"/>
            </a:avLst>
          </a:prstGeom>
          <a:ln w="57150">
            <a:solidFill>
              <a:srgbClr val="D56E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7FA7A86-41AF-DCE4-29F3-E6B74EBEC148}"/>
              </a:ext>
            </a:extLst>
          </p:cNvPr>
          <p:cNvCxnSpPr>
            <a:cxnSpLocks/>
          </p:cNvCxnSpPr>
          <p:nvPr/>
        </p:nvCxnSpPr>
        <p:spPr>
          <a:xfrm>
            <a:off x="5311110" y="4653343"/>
            <a:ext cx="1052655" cy="373985"/>
          </a:xfrm>
          <a:prstGeom prst="bentConnector3">
            <a:avLst>
              <a:gd name="adj1" fmla="val -2046"/>
            </a:avLst>
          </a:prstGeom>
          <a:ln w="57150">
            <a:solidFill>
              <a:srgbClr val="D56E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698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B146C-A73B-E8C5-928F-A51408A40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F2B981-43C7-52FF-6F88-1DFA69AAF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632A8D-CC43-46F2-CCCC-EFDC9E64EA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76605DFF-A6ED-7788-659C-219AB818E39B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Prompt Engineering Example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9F3023-DF8D-2B48-B3C6-79C136775000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D6B8BA-9B9E-40F9-C57C-C294E60E6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2826" y="1024336"/>
            <a:ext cx="6318355" cy="456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87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194D2-5952-405A-2A68-9821FF5F9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628F88-E3BB-7197-D425-61C7EF080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61B388-0C07-604F-6EE7-CDD62DECBC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302F81CA-ED81-97AB-4302-AD173CD0809C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Prompt Engineering Techniques: Zero-Shot Prompting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889F7E-5203-0721-8B20-1FB9823D3683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F70B963-FC2D-A549-F643-4B24C5CE41F4}"/>
              </a:ext>
            </a:extLst>
          </p:cNvPr>
          <p:cNvSpPr txBox="1">
            <a:spLocks/>
          </p:cNvSpPr>
          <p:nvPr/>
        </p:nvSpPr>
        <p:spPr>
          <a:xfrm>
            <a:off x="192213" y="821544"/>
            <a:ext cx="11840155" cy="1656067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>
            <a:defPPr>
              <a:defRPr lang="en-US"/>
            </a:defPPr>
            <a:lvl1pPr marL="342900" indent="-342900" defTabSz="914446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11CCDD"/>
              </a:buClr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800140" lvl="1" indent="-342917" defTabSz="914446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Font typeface="+mj-lt"/>
              <a:buAutoNum type="arabicPeriod"/>
              <a:defRPr sz="2000">
                <a:solidFill>
                  <a:srgbClr val="000000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Zero-shot prompting refers to the ability of a generative AI model to generate responses without being provided with any prior examples.</a:t>
            </a:r>
          </a:p>
          <a:p>
            <a:r>
              <a:rPr lang="en-US" sz="1800" dirty="0"/>
              <a:t>The model relies on its broad general knowledge learned from its training data to complete the task.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BBCD39-729B-3442-716D-DDF2773AC26C}"/>
              </a:ext>
            </a:extLst>
          </p:cNvPr>
          <p:cNvSpPr txBox="1"/>
          <p:nvPr/>
        </p:nvSpPr>
        <p:spPr>
          <a:xfrm>
            <a:off x="229677" y="2581475"/>
            <a:ext cx="45665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46"/>
            <a:r>
              <a:rPr lang="en-US" b="1" dirty="0">
                <a:solidFill>
                  <a:srgbClr val="0C1752"/>
                </a:solidFill>
                <a:latin typeface="Montserrat" panose="00000500000000000000" pitchFamily="2" charset="0"/>
              </a:rPr>
              <a:t>User prompt:</a:t>
            </a:r>
            <a:r>
              <a:rPr lang="en-US" dirty="0">
                <a:solidFill>
                  <a:srgbClr val="0C1752"/>
                </a:solidFill>
                <a:latin typeface="Montserrat" panose="00000500000000000000" pitchFamily="2" charset="0"/>
              </a:rPr>
              <a:t> </a:t>
            </a:r>
          </a:p>
          <a:p>
            <a:pPr defTabSz="914446"/>
            <a:r>
              <a:rPr lang="en-US" i="1" dirty="0">
                <a:solidFill>
                  <a:srgbClr val="0C1752"/>
                </a:solidFill>
                <a:latin typeface="Montserrat" panose="00000500000000000000" pitchFamily="2" charset="0"/>
              </a:rPr>
              <a:t>“Tell me the sentiment of the following headline and categorize it as either positive, negative or neutral: </a:t>
            </a:r>
          </a:p>
          <a:p>
            <a:pPr defTabSz="914446"/>
            <a:endParaRPr lang="en-US" i="1" dirty="0">
              <a:solidFill>
                <a:srgbClr val="0C1752"/>
              </a:solidFill>
              <a:latin typeface="Montserrat" panose="00000500000000000000" pitchFamily="2" charset="0"/>
            </a:endParaRPr>
          </a:p>
          <a:p>
            <a:pPr defTabSz="914446"/>
            <a:r>
              <a:rPr lang="en-US" i="1" dirty="0">
                <a:solidFill>
                  <a:srgbClr val="0C1752"/>
                </a:solidFill>
                <a:latin typeface="Montserrat" panose="00000500000000000000" pitchFamily="2" charset="0"/>
              </a:rPr>
              <a:t>New airline between Seattle and San Francisco offers a great opportunity for both passengers and investors.”</a:t>
            </a:r>
            <a:endParaRPr lang="en-US" dirty="0">
              <a:solidFill>
                <a:srgbClr val="0C1752"/>
              </a:solidFill>
              <a:latin typeface="Montserrat" panose="000005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351059D-1571-B7B5-6E00-21740757C332}"/>
              </a:ext>
            </a:extLst>
          </p:cNvPr>
          <p:cNvSpPr/>
          <p:nvPr/>
        </p:nvSpPr>
        <p:spPr>
          <a:xfrm>
            <a:off x="5805555" y="3343652"/>
            <a:ext cx="2073713" cy="771331"/>
          </a:xfrm>
          <a:prstGeom prst="roundRect">
            <a:avLst/>
          </a:prstGeom>
          <a:solidFill>
            <a:srgbClr val="D56E48"/>
          </a:solidFill>
          <a:ln>
            <a:solidFill>
              <a:srgbClr val="D56E48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r>
              <a:rPr lang="en-US" b="1" dirty="0">
                <a:solidFill>
                  <a:srgbClr val="FFFFFF"/>
                </a:solidFill>
                <a:latin typeface="Montserrat" panose="00000500000000000000" pitchFamily="2" charset="0"/>
              </a:rPr>
              <a:t>Generative AI model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E2B6A8C-33C0-BA9C-0651-43A37D802FAF}"/>
              </a:ext>
            </a:extLst>
          </p:cNvPr>
          <p:cNvCxnSpPr>
            <a:cxnSpLocks/>
          </p:cNvCxnSpPr>
          <p:nvPr/>
        </p:nvCxnSpPr>
        <p:spPr>
          <a:xfrm>
            <a:off x="4984461" y="3729317"/>
            <a:ext cx="6904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B1FD4C-C843-BE2F-F6B9-8DBFC0179D63}"/>
              </a:ext>
            </a:extLst>
          </p:cNvPr>
          <p:cNvCxnSpPr>
            <a:cxnSpLocks/>
          </p:cNvCxnSpPr>
          <p:nvPr/>
        </p:nvCxnSpPr>
        <p:spPr>
          <a:xfrm>
            <a:off x="8038051" y="3701623"/>
            <a:ext cx="6904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46FC2E8-F1B2-2CA9-6A40-1CEC62240C28}"/>
              </a:ext>
            </a:extLst>
          </p:cNvPr>
          <p:cNvSpPr txBox="1"/>
          <p:nvPr/>
        </p:nvSpPr>
        <p:spPr>
          <a:xfrm>
            <a:off x="8887299" y="3378458"/>
            <a:ext cx="14612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 i="0">
                <a:solidFill>
                  <a:srgbClr val="16191F"/>
                </a:solidFill>
                <a:effectLst/>
                <a:latin typeface="Montserrat" panose="00000500000000000000" pitchFamily="2" charset="0"/>
              </a:defRPr>
            </a:lvl1pPr>
          </a:lstStyle>
          <a:p>
            <a:pPr defTabSz="914446"/>
            <a:r>
              <a:rPr lang="en-US" dirty="0">
                <a:solidFill>
                  <a:srgbClr val="0C1752"/>
                </a:solidFill>
              </a:rPr>
              <a:t>Output: </a:t>
            </a:r>
          </a:p>
          <a:p>
            <a:pPr defTabSz="914446"/>
            <a:r>
              <a:rPr lang="en-US" b="0" dirty="0">
                <a:solidFill>
                  <a:srgbClr val="0C1752"/>
                </a:solidFill>
              </a:rPr>
              <a:t>Positive</a:t>
            </a:r>
          </a:p>
        </p:txBody>
      </p:sp>
      <p:pic>
        <p:nvPicPr>
          <p:cNvPr id="12" name="Picture 4" descr="ChatGPT Logo and symbol, meaning, history, PNG, brand">
            <a:extLst>
              <a:ext uri="{FF2B5EF4-FFF2-40B4-BE49-F238E27FC236}">
                <a16:creationId xmlns:a16="http://schemas.microsoft.com/office/drawing/2014/main" id="{24C2DFF3-7C38-90C0-0A90-0A2F650C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453" y="2336220"/>
            <a:ext cx="1466086" cy="82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019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85B9B-C69E-EC81-21F0-BD6F14E1C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BA4C29-8FD4-9752-13F1-D2FE9F011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E6E1FD-6E83-567E-6663-3FB84CE5B5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546ADABE-386B-C801-2305-AE4B91CFC52E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Prompt Engineering Techniques: Few-Shot Prompting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4BA370-2D50-4936-695E-502493768142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8BD57C7-BF25-88B8-F523-FAD0CE3B2B88}"/>
              </a:ext>
            </a:extLst>
          </p:cNvPr>
          <p:cNvSpPr txBox="1">
            <a:spLocks/>
          </p:cNvSpPr>
          <p:nvPr/>
        </p:nvSpPr>
        <p:spPr>
          <a:xfrm>
            <a:off x="177495" y="728764"/>
            <a:ext cx="11355493" cy="1656067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>
            <a:defPPr>
              <a:defRPr lang="en-US"/>
            </a:defPPr>
            <a:lvl1pPr marL="342900" indent="-342900" defTabSz="914446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11CCDD"/>
              </a:buClr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800140" lvl="1" indent="-342917" defTabSz="914446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Font typeface="+mj-lt"/>
              <a:buAutoNum type="arabicPeriod"/>
              <a:defRPr sz="2000">
                <a:solidFill>
                  <a:srgbClr val="000000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Few-shot prompting (in-context learning) involves providing a few example pairs of input and desired output to the generative AI model to guide its responses.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B7FFA6-A895-BA82-E61B-0EB1C652997B}"/>
              </a:ext>
            </a:extLst>
          </p:cNvPr>
          <p:cNvSpPr txBox="1"/>
          <p:nvPr/>
        </p:nvSpPr>
        <p:spPr>
          <a:xfrm>
            <a:off x="9173460" y="3091928"/>
            <a:ext cx="14612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 i="0">
                <a:solidFill>
                  <a:srgbClr val="16191F"/>
                </a:solidFill>
                <a:effectLst/>
                <a:latin typeface="Montserrat" panose="00000500000000000000" pitchFamily="2" charset="0"/>
              </a:defRPr>
            </a:lvl1pPr>
          </a:lstStyle>
          <a:p>
            <a:pPr defTabSz="914446"/>
            <a:r>
              <a:rPr lang="en-US" dirty="0">
                <a:solidFill>
                  <a:srgbClr val="0C1752"/>
                </a:solidFill>
              </a:rPr>
              <a:t>Output: </a:t>
            </a:r>
          </a:p>
          <a:p>
            <a:pPr defTabSz="914446"/>
            <a:r>
              <a:rPr lang="en-US" b="0" dirty="0">
                <a:solidFill>
                  <a:srgbClr val="0C1752"/>
                </a:solidFill>
              </a:rPr>
              <a:t>Positive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14E518-8894-ADB7-7FFB-8721EC4CFE2A}"/>
              </a:ext>
            </a:extLst>
          </p:cNvPr>
          <p:cNvSpPr txBox="1"/>
          <p:nvPr/>
        </p:nvSpPr>
        <p:spPr>
          <a:xfrm>
            <a:off x="573413" y="1743451"/>
            <a:ext cx="558257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 i="0">
                <a:solidFill>
                  <a:srgbClr val="16191F"/>
                </a:solidFill>
                <a:effectLst/>
                <a:latin typeface="Montserrat" panose="00000500000000000000" pitchFamily="2" charset="0"/>
              </a:defRPr>
            </a:lvl1pPr>
          </a:lstStyle>
          <a:p>
            <a:pPr defTabSz="914446"/>
            <a:r>
              <a:rPr lang="en-US" dirty="0">
                <a:solidFill>
                  <a:srgbClr val="0C1752"/>
                </a:solidFill>
              </a:rPr>
              <a:t>User prompt: </a:t>
            </a:r>
          </a:p>
          <a:p>
            <a:pPr defTabSz="914446"/>
            <a:r>
              <a:rPr lang="en-US" b="0" i="1" dirty="0">
                <a:solidFill>
                  <a:srgbClr val="0C1752"/>
                </a:solidFill>
              </a:rPr>
              <a:t>“Tell me the sentiment of the following. Here are some examples: </a:t>
            </a:r>
          </a:p>
          <a:p>
            <a:pPr defTabSz="914446"/>
            <a:endParaRPr lang="en-US" b="0" i="1" dirty="0">
              <a:solidFill>
                <a:srgbClr val="0C1752"/>
              </a:solidFill>
            </a:endParaRPr>
          </a:p>
          <a:p>
            <a:pPr defTabSz="914446"/>
            <a:r>
              <a:rPr lang="en-US" b="0" i="1" dirty="0">
                <a:solidFill>
                  <a:srgbClr val="0C1752"/>
                </a:solidFill>
              </a:rPr>
              <a:t>Apple stock declined 2% today</a:t>
            </a:r>
          </a:p>
          <a:p>
            <a:pPr defTabSz="914446"/>
            <a:r>
              <a:rPr lang="en-US" b="0" i="1" dirty="0">
                <a:solidFill>
                  <a:srgbClr val="0C1752"/>
                </a:solidFill>
              </a:rPr>
              <a:t>Answer: Negative </a:t>
            </a:r>
          </a:p>
          <a:p>
            <a:pPr defTabSz="914446"/>
            <a:endParaRPr lang="en-US" b="0" i="1" dirty="0">
              <a:solidFill>
                <a:srgbClr val="0C1752"/>
              </a:solidFill>
            </a:endParaRPr>
          </a:p>
          <a:p>
            <a:pPr defTabSz="914446"/>
            <a:r>
              <a:rPr lang="en-US" b="0" i="1" dirty="0">
                <a:solidFill>
                  <a:srgbClr val="0C1752"/>
                </a:solidFill>
              </a:rPr>
              <a:t>Tesla stock gained 5% after successful self-driving demo</a:t>
            </a:r>
          </a:p>
          <a:p>
            <a:pPr defTabSz="914446"/>
            <a:r>
              <a:rPr lang="en-US" b="0" i="1" dirty="0">
                <a:solidFill>
                  <a:srgbClr val="0C1752"/>
                </a:solidFill>
              </a:rPr>
              <a:t>Answer: Positive </a:t>
            </a:r>
          </a:p>
          <a:p>
            <a:pPr defTabSz="914446"/>
            <a:endParaRPr lang="en-US" b="0" i="1" dirty="0">
              <a:solidFill>
                <a:srgbClr val="0C1752"/>
              </a:solidFill>
            </a:endParaRPr>
          </a:p>
          <a:p>
            <a:pPr defTabSz="914446"/>
            <a:r>
              <a:rPr lang="en-US" b="0" i="1" dirty="0">
                <a:solidFill>
                  <a:srgbClr val="0C1752"/>
                </a:solidFill>
              </a:rPr>
              <a:t>OpenAI expanded its userbase to 100 million</a:t>
            </a:r>
          </a:p>
          <a:p>
            <a:pPr defTabSz="914446"/>
            <a:r>
              <a:rPr lang="en-US" b="0" i="1" dirty="0">
                <a:solidFill>
                  <a:srgbClr val="0C1752"/>
                </a:solidFill>
              </a:rPr>
              <a:t>Answer:”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480CDF9-B37F-5615-2098-0FB8D8BB33FC}"/>
              </a:ext>
            </a:extLst>
          </p:cNvPr>
          <p:cNvSpPr/>
          <p:nvPr/>
        </p:nvSpPr>
        <p:spPr>
          <a:xfrm>
            <a:off x="5985871" y="3043334"/>
            <a:ext cx="2073713" cy="771331"/>
          </a:xfrm>
          <a:prstGeom prst="roundRect">
            <a:avLst/>
          </a:prstGeom>
          <a:solidFill>
            <a:srgbClr val="D56E48"/>
          </a:solidFill>
          <a:ln>
            <a:solidFill>
              <a:srgbClr val="D56E48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r>
              <a:rPr lang="en-US" b="1" dirty="0">
                <a:solidFill>
                  <a:srgbClr val="FFFFFF"/>
                </a:solidFill>
                <a:latin typeface="Montserrat" panose="00000500000000000000" pitchFamily="2" charset="0"/>
              </a:rPr>
              <a:t>Generative AI model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2DE06DB-19F2-9724-8B06-2A0B502B62EA}"/>
              </a:ext>
            </a:extLst>
          </p:cNvPr>
          <p:cNvCxnSpPr>
            <a:cxnSpLocks/>
          </p:cNvCxnSpPr>
          <p:nvPr/>
        </p:nvCxnSpPr>
        <p:spPr>
          <a:xfrm>
            <a:off x="5164777" y="3428999"/>
            <a:ext cx="6904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8696446-02BD-E5AF-C94A-C280697C3E97}"/>
              </a:ext>
            </a:extLst>
          </p:cNvPr>
          <p:cNvCxnSpPr>
            <a:cxnSpLocks/>
          </p:cNvCxnSpPr>
          <p:nvPr/>
        </p:nvCxnSpPr>
        <p:spPr>
          <a:xfrm>
            <a:off x="8218367" y="3401305"/>
            <a:ext cx="6904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hatGPT Logo and symbol, meaning, history, PNG, brand">
            <a:extLst>
              <a:ext uri="{FF2B5EF4-FFF2-40B4-BE49-F238E27FC236}">
                <a16:creationId xmlns:a16="http://schemas.microsoft.com/office/drawing/2014/main" id="{5330302F-9DFA-0296-58FB-AD5DBF89D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769" y="2035902"/>
            <a:ext cx="1466086" cy="82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711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392DA-C36F-C8F9-9CB9-7DDC62745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06B050-BF30-BC5C-6469-2F7DA84AB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9CEF9D-70DA-43B9-85CB-3E96A9EF81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31495ACA-26D1-3853-51A3-9BAD879B86B9}"/>
              </a:ext>
            </a:extLst>
          </p:cNvPr>
          <p:cNvSpPr/>
          <p:nvPr/>
        </p:nvSpPr>
        <p:spPr>
          <a:xfrm>
            <a:off x="154721" y="90489"/>
            <a:ext cx="10389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Prompt Engineering Techniques: Chain-of-Thought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97DFF2-67A1-1ED8-7FCE-A63A757349F7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252E9F1-26E6-DA5A-75BA-8CA39DACA1E9}"/>
              </a:ext>
            </a:extLst>
          </p:cNvPr>
          <p:cNvSpPr txBox="1">
            <a:spLocks/>
          </p:cNvSpPr>
          <p:nvPr/>
        </p:nvSpPr>
        <p:spPr>
          <a:xfrm>
            <a:off x="27094" y="725193"/>
            <a:ext cx="11622456" cy="1656067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>
            <a:defPPr>
              <a:defRPr lang="en-US"/>
            </a:defPPr>
            <a:lvl1pPr marL="342900" indent="-342900" defTabSz="914446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11CCDD"/>
              </a:buClr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800140" lvl="1" indent="-342917" defTabSz="914446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Font typeface="+mj-lt"/>
              <a:buAutoNum type="arabicPeriod"/>
              <a:defRPr sz="2000">
                <a:solidFill>
                  <a:srgbClr val="000000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Chain-of-thought prompting is a technique that improves the reasoning abilities of AI  models by breaking down complex questions or tasks into smaller manageable steps. </a:t>
            </a:r>
          </a:p>
          <a:p>
            <a:r>
              <a:rPr lang="en-US" sz="1600" dirty="0"/>
              <a:t>It mimics how humans' reason and solve problems by systematically breaking down the decision-making process.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272F2-BE06-B8FE-BACC-114351C812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55" t="12399" r="4292"/>
          <a:stretch/>
        </p:blipFill>
        <p:spPr>
          <a:xfrm>
            <a:off x="154721" y="2432817"/>
            <a:ext cx="5117548" cy="22699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D4C3A0-3C15-F7E8-FBD7-7BF367A6EAD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468"/>
          <a:stretch/>
        </p:blipFill>
        <p:spPr>
          <a:xfrm>
            <a:off x="5272269" y="2538176"/>
            <a:ext cx="4972665" cy="22491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AFBAC3-2688-2E88-3385-7ED75BE80DBC}"/>
              </a:ext>
            </a:extLst>
          </p:cNvPr>
          <p:cNvSpPr txBox="1"/>
          <p:nvPr/>
        </p:nvSpPr>
        <p:spPr>
          <a:xfrm>
            <a:off x="1278641" y="2192257"/>
            <a:ext cx="3303065" cy="420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46"/>
            <a:r>
              <a:rPr lang="en-US" sz="2133" b="1" dirty="0">
                <a:solidFill>
                  <a:srgbClr val="0C1752"/>
                </a:solidFill>
                <a:latin typeface="Montserrat" panose="00000500000000000000" pitchFamily="2" charset="0"/>
              </a:rPr>
              <a:t>Standard Prompting</a:t>
            </a:r>
            <a:endParaRPr lang="en-US" sz="2133" dirty="0">
              <a:solidFill>
                <a:srgbClr val="0C1752"/>
              </a:solidFill>
              <a:latin typeface="Montserrat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5B8907-C961-B1E4-1E9B-7664078A8B98}"/>
              </a:ext>
            </a:extLst>
          </p:cNvPr>
          <p:cNvSpPr txBox="1"/>
          <p:nvPr/>
        </p:nvSpPr>
        <p:spPr>
          <a:xfrm>
            <a:off x="5727988" y="2192257"/>
            <a:ext cx="4642733" cy="4205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 i="0">
                <a:solidFill>
                  <a:srgbClr val="16191F"/>
                </a:solidFill>
                <a:effectLst/>
                <a:latin typeface="+mj-lt"/>
              </a:defRPr>
            </a:lvl1pPr>
          </a:lstStyle>
          <a:p>
            <a:pPr defTabSz="914446"/>
            <a:r>
              <a:rPr lang="en-US" sz="2133" dirty="0">
                <a:solidFill>
                  <a:srgbClr val="0C1752"/>
                </a:solidFill>
                <a:latin typeface="Montserrat" panose="00000500000000000000" pitchFamily="2" charset="0"/>
              </a:rPr>
              <a:t>Chain-of-thought Prompting</a:t>
            </a:r>
          </a:p>
        </p:txBody>
      </p:sp>
    </p:spTree>
    <p:extLst>
      <p:ext uri="{BB962C8B-B14F-4D97-AF65-F5344CB8AC3E}">
        <p14:creationId xmlns:p14="http://schemas.microsoft.com/office/powerpoint/2010/main" val="2990049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3353D2-F04C-7CF8-5CF0-CB150A718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47D855-A93C-10A4-997E-A0DBC271AD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17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F31016-3018-C146-B5A8-5B3E3081B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279" y="2590801"/>
            <a:ext cx="7583721" cy="42636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237ECA-E3EA-0019-C27D-D46EBEBEBD6E}"/>
              </a:ext>
            </a:extLst>
          </p:cNvPr>
          <p:cNvSpPr/>
          <p:nvPr/>
        </p:nvSpPr>
        <p:spPr>
          <a:xfrm>
            <a:off x="293915" y="793804"/>
            <a:ext cx="53044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KEY AI TERMINOLOGIES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7F4795-DCBB-1347-6B99-18A23562B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42" y="5586363"/>
            <a:ext cx="3856133" cy="106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696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BD5BB-BEDF-BF89-54AF-ED9ED046C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EF5390-DEBD-F05E-0D09-EE41EA957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341CE2-D515-0C16-C453-A6BB958973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5C6F5A76-8034-FDF2-0165-1CF97CB5AAC2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What is GPT?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853979-1CD2-5C01-2857-4B582E4B7D86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F99ABAA-A3AE-5B50-64CF-2D5286457F4B}"/>
              </a:ext>
            </a:extLst>
          </p:cNvPr>
          <p:cNvSpPr txBox="1">
            <a:spLocks/>
          </p:cNvSpPr>
          <p:nvPr/>
        </p:nvSpPr>
        <p:spPr>
          <a:xfrm>
            <a:off x="311013" y="804435"/>
            <a:ext cx="11519747" cy="4762500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>
            <a:defPPr>
              <a:defRPr lang="en-US"/>
            </a:defPPr>
            <a:lvl1pPr marL="342900" indent="-342900" defTabSz="914446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11CCDD"/>
              </a:buClr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800140" lvl="1" indent="-342917" defTabSz="914446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Font typeface="+mj-lt"/>
              <a:buAutoNum type="arabicPeriod"/>
              <a:defRPr sz="2000">
                <a:solidFill>
                  <a:srgbClr val="000000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GPT stands for Generative Pre-trained Transformer. It is an AI model designed to generate human-like text based on the input it receives.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B16F0BF-87ED-114A-6ED7-0BE2CEE906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5803910"/>
              </p:ext>
            </p:extLst>
          </p:nvPr>
        </p:nvGraphicFramePr>
        <p:xfrm>
          <a:off x="68002" y="1131175"/>
          <a:ext cx="11753417" cy="38249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02632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EC7DC-F80A-C42D-9389-12C9ACBF5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8A5EBF-B7AA-D28D-FAA8-39CDCDC3C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304F78-1D7E-C744-011A-9AD59AABF3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61E70010-6ADD-F115-3109-BBE03D8D7688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What is Self Attention?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5DB0D-26BD-0EA5-58B8-7041D3DF8783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6E474B-63B1-2CB9-2290-CD447C703F41}"/>
              </a:ext>
            </a:extLst>
          </p:cNvPr>
          <p:cNvSpPr txBox="1">
            <a:spLocks/>
          </p:cNvSpPr>
          <p:nvPr/>
        </p:nvSpPr>
        <p:spPr>
          <a:xfrm>
            <a:off x="339062" y="907669"/>
            <a:ext cx="9089791" cy="7143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1371600" rtl="0" eaLnBrk="1" latinLnBrk="0" hangingPunct="1">
              <a:lnSpc>
                <a:spcPct val="120000"/>
              </a:lnSpc>
              <a:spcBef>
                <a:spcPts val="1500"/>
              </a:spcBef>
              <a:spcAft>
                <a:spcPts val="5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114425" indent="-428625" algn="l" defTabSz="13716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714500" indent="-342900" algn="l" defTabSz="13716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2400300" indent="-342900" algn="l" defTabSz="13716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3086100" indent="-342900" algn="l" defTabSz="13716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1371600" rtl="0" eaLnBrk="1" fontAlgn="auto" latinLnBrk="0" hangingPunct="1">
              <a:lnSpc>
                <a:spcPct val="120000"/>
              </a:lnSpc>
              <a:spcBef>
                <a:spcPts val="1500"/>
              </a:spcBef>
              <a:spcAft>
                <a:spcPts val="500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Self-attention is a way for a model to figure out which words in a sentence are most important when trying to understand the meaning or make predictions. </a:t>
            </a:r>
          </a:p>
          <a:p>
            <a:pPr marL="342900" marR="0" lvl="0" indent="-342900" algn="l" defTabSz="1371600" rtl="0" eaLnBrk="1" fontAlgn="auto" latinLnBrk="0" hangingPunct="1">
              <a:lnSpc>
                <a:spcPct val="120000"/>
              </a:lnSpc>
              <a:spcBef>
                <a:spcPts val="1500"/>
              </a:spcBef>
              <a:spcAft>
                <a:spcPts val="500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Example: Imagine you're reading the sentence: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	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"The cat, which was hungry, chased the mouse."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</a:endParaRPr>
          </a:p>
          <a:p>
            <a:pPr marL="342900" marR="0" lvl="0" indent="-342900" algn="l" defTabSz="1371600" rtl="0" eaLnBrk="1" fontAlgn="auto" latinLnBrk="0" hangingPunct="1">
              <a:lnSpc>
                <a:spcPct val="120000"/>
              </a:lnSpc>
              <a:spcBef>
                <a:spcPts val="1500"/>
              </a:spcBef>
              <a:spcAft>
                <a:spcPts val="500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If you're trying to figure out what "chased" is about, your brain automatically focuses on "cat" and "mouse," not "was hungry." This "focusing" is like self-attention.</a:t>
            </a:r>
          </a:p>
          <a:p>
            <a:pPr marL="342900" marR="0" lvl="0" indent="-342900" algn="l" defTabSz="1371600" rtl="0" eaLnBrk="1" fontAlgn="auto" latinLnBrk="0" hangingPunct="1">
              <a:lnSpc>
                <a:spcPct val="120000"/>
              </a:lnSpc>
              <a:spcBef>
                <a:spcPts val="1500"/>
              </a:spcBef>
              <a:spcAft>
                <a:spcPts val="500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The model does something similar—it assigns a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weight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 to each word to decide how much attention it should pay to that word when understanding the sentence. </a:t>
            </a:r>
          </a:p>
          <a:p>
            <a:pPr marL="342900" marR="0" lvl="0" indent="-342900" algn="l" defTabSz="1371600" rtl="0" eaLnBrk="1" fontAlgn="auto" latinLnBrk="0" hangingPunct="1">
              <a:lnSpc>
                <a:spcPct val="120000"/>
              </a:lnSpc>
              <a:spcBef>
                <a:spcPts val="1500"/>
              </a:spcBef>
              <a:spcAft>
                <a:spcPts val="500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In simple terms,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self-attention helps the model know which words to "pay attention to" at different points, depending on what it's trying to learn or generate.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</a:endParaRPr>
          </a:p>
          <a:p>
            <a:pPr marL="342900" marR="0" lvl="0" indent="-342900" algn="l" defTabSz="1371600" rtl="0" eaLnBrk="1" fontAlgn="auto" latinLnBrk="0" hangingPunct="1">
              <a:lnSpc>
                <a:spcPct val="120000"/>
              </a:lnSpc>
              <a:spcBef>
                <a:spcPts val="1500"/>
              </a:spcBef>
              <a:spcAft>
                <a:spcPts val="500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91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2EE6E-C1FA-A1C3-AA90-999668E4B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9870DD-C494-4D94-A483-A96DD90D8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E68C88-9B68-196C-D28B-C52715A04B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8906F496-692A-91AD-2593-72922AA961F0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What is a Context Window?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761E44-2E12-47F9-ABD7-EB97E9DEEABD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4C4E76-EFD4-6097-B4CB-92BA4FBB95B8}"/>
              </a:ext>
            </a:extLst>
          </p:cNvPr>
          <p:cNvSpPr txBox="1">
            <a:spLocks/>
          </p:cNvSpPr>
          <p:nvPr/>
        </p:nvSpPr>
        <p:spPr>
          <a:xfrm>
            <a:off x="155782" y="897764"/>
            <a:ext cx="11250592" cy="7143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1371600" rtl="0" eaLnBrk="1" latinLnBrk="0" hangingPunct="1">
              <a:lnSpc>
                <a:spcPct val="120000"/>
              </a:lnSpc>
              <a:spcBef>
                <a:spcPts val="1500"/>
              </a:spcBef>
              <a:spcAft>
                <a:spcPts val="5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114425" indent="-428625" algn="l" defTabSz="13716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714500" indent="-342900" algn="l" defTabSz="13716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2400300" indent="-342900" algn="l" defTabSz="13716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3086100" indent="-342900" algn="l" defTabSz="13716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1371600" rtl="0" eaLnBrk="1" fontAlgn="auto" latinLnBrk="0" hangingPunct="1">
              <a:lnSpc>
                <a:spcPct val="120000"/>
              </a:lnSpc>
              <a:spcBef>
                <a:spcPts val="1500"/>
              </a:spcBef>
              <a:spcAft>
                <a:spcPts val="500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The </a:t>
            </a: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context window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 is the maximum number of tokens the AI model can process at a time, including both the </a:t>
            </a: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input tokens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 (your prompt) and </a:t>
            </a: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output tokens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 (the model's response).</a:t>
            </a:r>
          </a:p>
          <a:p>
            <a:pPr marL="342900" marR="0" lvl="0" indent="-342900" algn="l" defTabSz="1371600" rtl="0" eaLnBrk="1" fontAlgn="auto" latinLnBrk="0" hangingPunct="1">
              <a:lnSpc>
                <a:spcPct val="120000"/>
              </a:lnSpc>
              <a:spcBef>
                <a:spcPts val="1500"/>
              </a:spcBef>
              <a:spcAft>
                <a:spcPts val="500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Context Window Size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:</a:t>
            </a:r>
          </a:p>
          <a:p>
            <a:pPr marL="742950" marR="0" lvl="1" indent="-285750" algn="l" defTabSz="13716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GPT-3.5: About </a:t>
            </a: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4,096 tokens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 (~3,000 words).</a:t>
            </a:r>
          </a:p>
          <a:p>
            <a:pPr marL="742950" marR="0" lvl="1" indent="-285750" algn="l" defTabSz="13716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GPT-4: Up to </a:t>
            </a: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32,000 tokens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 (~24,000 words), depending on the version.</a:t>
            </a:r>
          </a:p>
          <a:p>
            <a:pPr marL="742950" marR="0" lvl="1" indent="-285750" algn="l" defTabSz="13716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1700" dirty="0">
                <a:solidFill>
                  <a:srgbClr val="000000"/>
                </a:solidFill>
                <a:latin typeface="Montserrat" panose="00000500000000000000" pitchFamily="2" charset="0"/>
              </a:rPr>
              <a:t>GPT-4.o: </a:t>
            </a:r>
            <a:r>
              <a:rPr lang="en-US" sz="1700" b="1" dirty="0">
                <a:solidFill>
                  <a:srgbClr val="000000"/>
                </a:solidFill>
                <a:latin typeface="Montserrat" panose="00000500000000000000" pitchFamily="2" charset="0"/>
              </a:rPr>
              <a:t>128,000 tokens</a:t>
            </a:r>
            <a:endParaRPr kumimoji="0" lang="en-US" sz="17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</a:endParaRPr>
          </a:p>
          <a:p>
            <a:pPr marL="342900" marR="0" lvl="0" indent="-342900" algn="l" defTabSz="1371600" rtl="0" eaLnBrk="1" fontAlgn="auto" latinLnBrk="0" hangingPunct="1">
              <a:lnSpc>
                <a:spcPct val="120000"/>
              </a:lnSpc>
              <a:spcBef>
                <a:spcPts val="1500"/>
              </a:spcBef>
              <a:spcAft>
                <a:spcPts val="500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35BCA-9618-8FB4-2A35-3CDA9F3FE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9220" y="3429000"/>
            <a:ext cx="5111301" cy="28800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E95CEB-B841-4C1A-3726-6FDEA17ADB7D}"/>
              </a:ext>
            </a:extLst>
          </p:cNvPr>
          <p:cNvSpPr txBox="1"/>
          <p:nvPr/>
        </p:nvSpPr>
        <p:spPr>
          <a:xfrm>
            <a:off x="966093" y="6367239"/>
            <a:ext cx="11071185" cy="296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1371600" rtl="0" eaLnBrk="1" fontAlgn="auto" latinLnBrk="0" hangingPunct="1">
              <a:lnSpc>
                <a:spcPct val="120000"/>
              </a:lnSpc>
              <a:spcBef>
                <a:spcPts val="1500"/>
              </a:spcBef>
              <a:spcAft>
                <a:spcPts val="500"/>
              </a:spcAft>
              <a:buClr>
                <a:srgbClr val="0B8ECC"/>
              </a:buClr>
              <a:buSzTx/>
              <a:tabLst/>
              <a:defRPr/>
            </a:pPr>
            <a:r>
              <a:rPr lang="en-US" sz="1200" dirty="0">
                <a:solidFill>
                  <a:srgbClr val="000000"/>
                </a:solidFill>
                <a:latin typeface="Montserrat" panose="00000500000000000000" pitchFamily="2" charset="0"/>
              </a:rPr>
              <a:t>Compare context window here: </a:t>
            </a:r>
            <a:r>
              <a:rPr lang="en-US" sz="1200" dirty="0">
                <a:solidFill>
                  <a:srgbClr val="000000"/>
                </a:solidFill>
                <a:latin typeface="Montserrat" panose="00000500000000000000" pitchFamily="2" charset="0"/>
                <a:hlinkClick r:id="rId5"/>
              </a:rPr>
              <a:t>https://platform.openai.com/docs/models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9419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379DE-E3BD-92EB-D9B6-6C209969C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66E900-D9FF-BD3F-D3FE-DAE6669FB3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17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A5924F-DCD9-8F03-FCB2-9D57CF166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279" y="2590801"/>
            <a:ext cx="7583721" cy="42636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23AE112-B1CE-97A9-19AE-E53BFC8B465A}"/>
              </a:ext>
            </a:extLst>
          </p:cNvPr>
          <p:cNvSpPr/>
          <p:nvPr/>
        </p:nvSpPr>
        <p:spPr>
          <a:xfrm>
            <a:off x="293915" y="793804"/>
            <a:ext cx="530445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KEY AI TERMINOLOGIES – TRANSFORMERS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C92D4D-9368-E706-B0C7-56AEB2066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42" y="5586363"/>
            <a:ext cx="3856133" cy="106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22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210BA7-83D5-BA28-4169-3E936CE31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5E0EF4-240B-8B5B-8335-CAC6327B85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5BEFE33B-7EE9-7BFB-A39F-0F81915A5525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Module Agenda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D11B2EF-B147-91BD-0F78-2F139C8FF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441" y="907668"/>
            <a:ext cx="11214759" cy="5642421"/>
          </a:xfrm>
        </p:spPr>
        <p:txBody>
          <a:bodyPr>
            <a:normAutofit/>
          </a:bodyPr>
          <a:lstStyle/>
          <a:p>
            <a:pPr>
              <a:buClr>
                <a:srgbClr val="11CCDD"/>
              </a:buClr>
            </a:pPr>
            <a:r>
              <a:rPr lang="en-US" sz="1800" dirty="0">
                <a:latin typeface="Montserrat" panose="00000500000000000000" pitchFamily="2" charset="0"/>
              </a:rPr>
              <a:t>Key AI Components</a:t>
            </a:r>
          </a:p>
          <a:p>
            <a:pPr>
              <a:buClr>
                <a:srgbClr val="11CCDD"/>
              </a:buClr>
            </a:pPr>
            <a:r>
              <a:rPr lang="en-US" sz="1800" dirty="0">
                <a:latin typeface="Montserrat" panose="00000500000000000000" pitchFamily="2" charset="0"/>
              </a:rPr>
              <a:t>AI Training Process</a:t>
            </a:r>
          </a:p>
          <a:p>
            <a:pPr>
              <a:buClr>
                <a:srgbClr val="11CCDD"/>
              </a:buClr>
            </a:pPr>
            <a:r>
              <a:rPr lang="en-US" sz="1800" b="1" dirty="0">
                <a:latin typeface="Montserrat" panose="00000500000000000000" pitchFamily="2" charset="0"/>
              </a:rPr>
              <a:t>Practical Example: </a:t>
            </a:r>
            <a:r>
              <a:rPr lang="en-US" sz="1800" dirty="0">
                <a:latin typeface="Montserrat" panose="00000500000000000000" pitchFamily="2" charset="0"/>
              </a:rPr>
              <a:t>Build a simple AI </a:t>
            </a:r>
          </a:p>
          <a:p>
            <a:pPr>
              <a:buClr>
                <a:srgbClr val="11CCDD"/>
              </a:buClr>
            </a:pPr>
            <a:r>
              <a:rPr lang="en-US" sz="1800" dirty="0">
                <a:latin typeface="Montserrat" panose="00000500000000000000" pitchFamily="2" charset="0"/>
              </a:rPr>
              <a:t>Fundamentals of Prompt Engineering</a:t>
            </a:r>
          </a:p>
          <a:p>
            <a:pPr>
              <a:buClr>
                <a:srgbClr val="11CCDD"/>
              </a:buClr>
            </a:pPr>
            <a:r>
              <a:rPr lang="en-US" sz="1800" dirty="0">
                <a:latin typeface="Montserrat" panose="00000500000000000000" pitchFamily="2" charset="0"/>
              </a:rPr>
              <a:t>Prompt Engineering Techniques </a:t>
            </a:r>
          </a:p>
          <a:p>
            <a:pPr>
              <a:buClr>
                <a:srgbClr val="11CCDD"/>
              </a:buClr>
            </a:pPr>
            <a:r>
              <a:rPr lang="en-US" sz="1800" dirty="0">
                <a:latin typeface="Montserrat" panose="00000500000000000000" pitchFamily="2" charset="0"/>
              </a:rPr>
              <a:t>Zero-Shot, Few Shot, &amp; Chain of Thought</a:t>
            </a:r>
          </a:p>
          <a:p>
            <a:pPr>
              <a:buClr>
                <a:srgbClr val="11CCDD"/>
              </a:buClr>
            </a:pPr>
            <a:r>
              <a:rPr lang="en-US" sz="1800" dirty="0">
                <a:latin typeface="Montserrat" panose="00000500000000000000" pitchFamily="2" charset="0"/>
              </a:rPr>
              <a:t>Key AI Terminologies: Self-Attention, GPT, Transformers</a:t>
            </a:r>
          </a:p>
          <a:p>
            <a:pPr>
              <a:buClr>
                <a:srgbClr val="11CCDD"/>
              </a:buClr>
            </a:pPr>
            <a:r>
              <a:rPr lang="en-US" sz="1800" dirty="0">
                <a:latin typeface="Montserrat" panose="00000500000000000000" pitchFamily="2" charset="0"/>
              </a:rPr>
              <a:t>Embeddings</a:t>
            </a:r>
          </a:p>
          <a:p>
            <a:pPr>
              <a:buClr>
                <a:srgbClr val="11CCDD"/>
              </a:buClr>
            </a:pPr>
            <a:r>
              <a:rPr lang="en-US" sz="1800" dirty="0">
                <a:latin typeface="Montserrat" panose="00000500000000000000" pitchFamily="2" charset="0"/>
              </a:rPr>
              <a:t>OpenAI API: System Vs. User Prompt, Temperature</a:t>
            </a:r>
          </a:p>
          <a:p>
            <a:pPr>
              <a:buClr>
                <a:srgbClr val="11CCDD"/>
              </a:buClr>
            </a:pPr>
            <a:r>
              <a:rPr lang="en-US" sz="1800" b="1" dirty="0">
                <a:latin typeface="Montserrat" panose="00000500000000000000" pitchFamily="2" charset="0"/>
              </a:rPr>
              <a:t>Practical Example:</a:t>
            </a:r>
            <a:r>
              <a:rPr lang="en-US" sz="1800" dirty="0">
                <a:latin typeface="Montserrat" panose="00000500000000000000" pitchFamily="2" charset="0"/>
              </a:rPr>
              <a:t> Using </a:t>
            </a:r>
            <a:r>
              <a:rPr lang="en-US" sz="1800" dirty="0" err="1">
                <a:latin typeface="Montserrat" panose="00000500000000000000" pitchFamily="2" charset="0"/>
              </a:rPr>
              <a:t>GenAI</a:t>
            </a:r>
            <a:r>
              <a:rPr lang="en-US" sz="1800" dirty="0">
                <a:latin typeface="Montserrat" panose="00000500000000000000" pitchFamily="2" charset="0"/>
              </a:rPr>
              <a:t> for Financial Data Extraction</a:t>
            </a:r>
          </a:p>
          <a:p>
            <a:pPr>
              <a:buClr>
                <a:srgbClr val="11CCDD"/>
              </a:buClr>
            </a:pPr>
            <a:r>
              <a:rPr lang="en-US" sz="1800" dirty="0">
                <a:latin typeface="Montserrat" panose="00000500000000000000" pitchFamily="2" charset="0"/>
              </a:rPr>
              <a:t>Practice Opportunity</a:t>
            </a:r>
          </a:p>
          <a:p>
            <a:endParaRPr lang="en-US" altLang="en-US" sz="1800" dirty="0">
              <a:solidFill>
                <a:srgbClr val="000000"/>
              </a:solidFill>
              <a:latin typeface="Montserrat" charset="0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F4BF6C-937D-3A93-9865-C5DE26F44C25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</p:spTree>
    <p:extLst>
      <p:ext uri="{BB962C8B-B14F-4D97-AF65-F5344CB8AC3E}">
        <p14:creationId xmlns:p14="http://schemas.microsoft.com/office/powerpoint/2010/main" val="20939284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CB896-3DAE-E93B-813B-4085BD381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CC91E5-CDDC-C93F-BD8C-2966CAF13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F1D2EC-C9C7-A7D9-6399-5667689E87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BFE933A9-18A3-026B-76C8-1ED082A93B7B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What is a Transformer?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6356EF-DB4B-DAF8-83BC-2562185BFB52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80E13E6-FBD6-4F91-BB94-BB25982906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220" y="807103"/>
            <a:ext cx="8203924" cy="85933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1371600" rtl="0" eaLnBrk="1" latinLnBrk="0" hangingPunct="1">
              <a:lnSpc>
                <a:spcPct val="120000"/>
              </a:lnSpc>
              <a:spcBef>
                <a:spcPts val="1500"/>
              </a:spcBef>
              <a:spcAft>
                <a:spcPts val="5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114425" indent="-428625" algn="l" defTabSz="13716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714500" indent="-342900" algn="l" defTabSz="13716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2400300" indent="-342900" algn="l" defTabSz="13716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3086100" indent="-342900" algn="l" defTabSz="13716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1371600" rtl="0" eaLnBrk="1" fontAlgn="auto" latinLnBrk="0" hangingPunct="1">
              <a:lnSpc>
                <a:spcPct val="120000"/>
              </a:lnSpc>
              <a:spcBef>
                <a:spcPts val="1500"/>
              </a:spcBef>
              <a:spcAft>
                <a:spcPts val="500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The transformer architecture is an AI model for processing text, designed to understand and generate language efficiently. </a:t>
            </a:r>
          </a:p>
          <a:p>
            <a:pPr marL="1114425" marR="0" lvl="1" indent="-428625" algn="l" defTabSz="13716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Input Tokens (Words or Pieces of Words): </a:t>
            </a:r>
            <a:r>
              <a:rPr kumimoji="0" lang="en-US" alt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It starts by breaking text into smaller chunks (tokens), like words or parts of words. For example, "I love cats" becomes [I, love, cats].</a:t>
            </a:r>
          </a:p>
          <a:p>
            <a:pPr marL="1114425" marR="0" lvl="1" indent="-428625" algn="l" defTabSz="13716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Self-Attention (Focus Mechanism):</a:t>
            </a:r>
            <a:br>
              <a:rPr kumimoji="0" lang="en-US" alt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</a:br>
            <a:r>
              <a:rPr kumimoji="0" lang="en-US" alt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Imagine reading a sentence like:</a:t>
            </a:r>
            <a:br>
              <a:rPr kumimoji="0" lang="en-US" alt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</a:br>
            <a:r>
              <a:rPr kumimoji="0" lang="en-US" alt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"The cat sat on the mat because it was soft."</a:t>
            </a:r>
            <a:br>
              <a:rPr kumimoji="0" lang="en-US" alt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</a:br>
            <a:r>
              <a:rPr kumimoji="0" lang="en-US" alt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To figure out what "it" refers to, you need to think about "mat." The transformer uses self-attention to decide which words in the sentence are important to focus on. This helps it understand the context better.</a:t>
            </a:r>
          </a:p>
        </p:txBody>
      </p:sp>
      <p:pic>
        <p:nvPicPr>
          <p:cNvPr id="8" name="Picture 2" descr="The Transformer Model - MachineLearningMastery.com">
            <a:extLst>
              <a:ext uri="{FF2B5EF4-FFF2-40B4-BE49-F238E27FC236}">
                <a16:creationId xmlns:a16="http://schemas.microsoft.com/office/drawing/2014/main" id="{A0C9308B-DB54-A3F0-053E-B84288DF2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346" y="658766"/>
            <a:ext cx="2714972" cy="38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44B5F0-A938-1362-69EF-C1130C8B3EF1}"/>
              </a:ext>
            </a:extLst>
          </p:cNvPr>
          <p:cNvSpPr txBox="1"/>
          <p:nvPr/>
        </p:nvSpPr>
        <p:spPr>
          <a:xfrm>
            <a:off x="612194" y="5640632"/>
            <a:ext cx="7421880" cy="746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099"/>
              </a:lnSpc>
              <a:spcAft>
                <a:spcPts val="900"/>
              </a:spcAft>
            </a:pPr>
            <a:r>
              <a:rPr lang="en-US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Attention Is All You Need: </a:t>
            </a:r>
            <a:r>
              <a:rPr lang="en-US" i="0" dirty="0">
                <a:solidFill>
                  <a:srgbClr val="000000"/>
                </a:solidFill>
                <a:effectLst/>
                <a:latin typeface="Montserrat" panose="00000500000000000000" pitchFamily="2" charset="0"/>
                <a:hlinkClick r:id="rId5"/>
              </a:rPr>
              <a:t>https://arxiv.org/abs/1706.03762</a:t>
            </a:r>
            <a:endParaRPr lang="en-US" i="0" dirty="0">
              <a:solidFill>
                <a:srgbClr val="000000"/>
              </a:solidFill>
              <a:effectLst/>
              <a:latin typeface="Montserrat" panose="00000500000000000000" pitchFamily="2" charset="0"/>
            </a:endParaRPr>
          </a:p>
          <a:p>
            <a:pPr algn="l">
              <a:lnSpc>
                <a:spcPts val="2099"/>
              </a:lnSpc>
              <a:spcAft>
                <a:spcPts val="900"/>
              </a:spcAft>
            </a:pPr>
            <a:endParaRPr lang="en-US" i="0" dirty="0">
              <a:solidFill>
                <a:srgbClr val="000000"/>
              </a:solidFill>
              <a:effectLst/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5809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49A34-56CD-8457-9021-6B08110B4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6CA54-2A5F-2D6A-C85A-ABF88FFFF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19A81E-38FE-27D4-2AA6-602777A228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D0E4D609-816E-4465-55A7-0178F52B5690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What is a Transformer?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375DE7-49C0-1F44-426C-D7BCEB9E3AA8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6655086-6198-C1CC-ED33-01A6AFC85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31358" y="927988"/>
            <a:ext cx="8623518" cy="82117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1371600" rtl="0" eaLnBrk="1" latinLnBrk="0" hangingPunct="1">
              <a:lnSpc>
                <a:spcPct val="120000"/>
              </a:lnSpc>
              <a:spcBef>
                <a:spcPts val="1500"/>
              </a:spcBef>
              <a:spcAft>
                <a:spcPts val="5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114425" indent="-428625" algn="l" defTabSz="13716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714500" indent="-342900" algn="l" defTabSz="13716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2400300" indent="-342900" algn="l" defTabSz="13716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3086100" indent="-342900" algn="l" defTabSz="13716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4425" marR="0" lvl="1" indent="-428625" algn="l" defTabSz="13716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SzPct val="100000"/>
              <a:buFont typeface="+mj-lt"/>
              <a:buAutoNum type="arabicPeriod" startAt="3"/>
              <a:tabLst/>
              <a:defRPr/>
            </a:pPr>
            <a:r>
              <a:rPr kumimoji="0" lang="en-US" alt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Layers (Like Thinking Steps):</a:t>
            </a:r>
            <a:br>
              <a:rPr kumimoji="0" lang="en-US" alt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</a:br>
            <a:r>
              <a:rPr kumimoji="0" lang="en-US" alt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The model processes the input in multiple layers, where each layer refines its understanding. For example:</a:t>
            </a:r>
          </a:p>
          <a:p>
            <a:pPr marL="1714500" marR="0" lvl="2" indent="-342900" algn="l" defTabSz="13716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Layer 1 might focus on word meanings.</a:t>
            </a:r>
          </a:p>
          <a:p>
            <a:pPr marL="1714500" marR="0" lvl="2" indent="-342900" algn="l" defTabSz="13716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Layer 2 might figure out relationships between words.</a:t>
            </a:r>
          </a:p>
          <a:p>
            <a:pPr marL="1714500" marR="0" lvl="2" indent="-342900" algn="l" defTabSz="13716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Layer 3 might understand the whole sentence.</a:t>
            </a:r>
          </a:p>
          <a:p>
            <a:pPr marL="1114425" marR="0" lvl="1" indent="-428625" algn="l" defTabSz="13716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SzPct val="100000"/>
              <a:buFont typeface="+mj-lt"/>
              <a:buAutoNum type="arabicPeriod" startAt="3"/>
              <a:tabLst/>
              <a:defRPr/>
            </a:pPr>
            <a:r>
              <a:rPr kumimoji="0" lang="en-US" alt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Positional Information (Word Order):</a:t>
            </a:r>
            <a:br>
              <a:rPr kumimoji="0" lang="en-US" alt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</a:br>
            <a:r>
              <a:rPr kumimoji="0" lang="en-US" alt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Since the model reads all the words at once, it also adds positional encoding to know the order of the words (e.g., knowing "the cat" is different from "cat the").</a:t>
            </a:r>
          </a:p>
          <a:p>
            <a:pPr marL="1114425" marR="0" lvl="1" indent="-428625" algn="l" defTabSz="13716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SzPct val="100000"/>
              <a:buFont typeface="+mj-lt"/>
              <a:buAutoNum type="arabicPeriod" startAt="3"/>
              <a:tabLst/>
              <a:defRPr/>
            </a:pPr>
            <a:r>
              <a:rPr kumimoji="0" lang="en-US" alt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Output (Final Prediction):</a:t>
            </a:r>
            <a:br>
              <a:rPr kumimoji="0" lang="en-US" alt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</a:br>
            <a:r>
              <a:rPr kumimoji="0" lang="en-US" alt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After processing, it predicts the next word, translates text, summarizes, or performs another task. For example, if you type "I love," it might predict "cats."</a:t>
            </a:r>
          </a:p>
        </p:txBody>
      </p:sp>
      <p:pic>
        <p:nvPicPr>
          <p:cNvPr id="8" name="Picture 2" descr="The Transformer Model - MachineLearningMastery.com">
            <a:extLst>
              <a:ext uri="{FF2B5EF4-FFF2-40B4-BE49-F238E27FC236}">
                <a16:creationId xmlns:a16="http://schemas.microsoft.com/office/drawing/2014/main" id="{70C23368-B3B3-115C-904B-014E91CA1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518" y="730288"/>
            <a:ext cx="2903131" cy="409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200BE1-4545-C570-B70D-3786768DB125}"/>
              </a:ext>
            </a:extLst>
          </p:cNvPr>
          <p:cNvSpPr txBox="1"/>
          <p:nvPr/>
        </p:nvSpPr>
        <p:spPr>
          <a:xfrm>
            <a:off x="971881" y="6299559"/>
            <a:ext cx="7421880" cy="746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099"/>
              </a:lnSpc>
              <a:spcAft>
                <a:spcPts val="900"/>
              </a:spcAft>
            </a:pPr>
            <a:r>
              <a:rPr lang="en-US" sz="1600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Attention Is All You Need: </a:t>
            </a:r>
            <a:r>
              <a:rPr lang="en-US" sz="1600" i="0" dirty="0">
                <a:solidFill>
                  <a:srgbClr val="000000"/>
                </a:solidFill>
                <a:effectLst/>
                <a:latin typeface="Montserrat" panose="00000500000000000000" pitchFamily="2" charset="0"/>
                <a:hlinkClick r:id="rId5"/>
              </a:rPr>
              <a:t>https://arxiv.org/abs/1706.03762</a:t>
            </a:r>
            <a:endParaRPr lang="en-US" sz="1600" i="0" dirty="0">
              <a:solidFill>
                <a:srgbClr val="000000"/>
              </a:solidFill>
              <a:effectLst/>
              <a:latin typeface="Montserrat" panose="00000500000000000000" pitchFamily="2" charset="0"/>
            </a:endParaRPr>
          </a:p>
          <a:p>
            <a:pPr algn="l">
              <a:lnSpc>
                <a:spcPts val="2099"/>
              </a:lnSpc>
              <a:spcAft>
                <a:spcPts val="900"/>
              </a:spcAft>
            </a:pPr>
            <a:endParaRPr lang="en-US" sz="1600" i="0" dirty="0">
              <a:solidFill>
                <a:srgbClr val="000000"/>
              </a:solidFill>
              <a:effectLst/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206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E4078-CF7A-8084-0F2E-46C904EF5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1A4175-F05A-5469-02C0-B718D2BCC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E78976-AAD0-1F07-FCA8-87D9D81C67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E79D409C-56F8-5A5F-61D5-817B44E1671D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What is a Transformer?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B7676D-426E-0E38-0D8D-5EECBD41C8BC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22389C-994D-9A4A-E6F3-632A7B7F9BB8}"/>
              </a:ext>
            </a:extLst>
          </p:cNvPr>
          <p:cNvSpPr txBox="1"/>
          <p:nvPr/>
        </p:nvSpPr>
        <p:spPr>
          <a:xfrm>
            <a:off x="395430" y="920728"/>
            <a:ext cx="7421880" cy="746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099"/>
              </a:lnSpc>
              <a:spcAft>
                <a:spcPts val="900"/>
              </a:spcAft>
            </a:pPr>
            <a:r>
              <a:rPr lang="en-US" sz="1600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Attention Is All You Need: </a:t>
            </a:r>
            <a:r>
              <a:rPr lang="en-US" sz="1600" i="0" dirty="0">
                <a:solidFill>
                  <a:srgbClr val="000000"/>
                </a:solidFill>
                <a:effectLst/>
                <a:latin typeface="Montserrat" panose="00000500000000000000" pitchFamily="2" charset="0"/>
                <a:hlinkClick r:id="rId4"/>
              </a:rPr>
              <a:t>https://arxiv.org/abs/1706.03762</a:t>
            </a:r>
            <a:endParaRPr lang="en-US" sz="1600" i="0" dirty="0">
              <a:solidFill>
                <a:srgbClr val="000000"/>
              </a:solidFill>
              <a:effectLst/>
              <a:latin typeface="Montserrat" panose="00000500000000000000" pitchFamily="2" charset="0"/>
            </a:endParaRPr>
          </a:p>
          <a:p>
            <a:pPr algn="l">
              <a:lnSpc>
                <a:spcPts val="2099"/>
              </a:lnSpc>
              <a:spcAft>
                <a:spcPts val="900"/>
              </a:spcAft>
            </a:pPr>
            <a:endParaRPr lang="en-US" sz="1600" i="0" dirty="0">
              <a:solidFill>
                <a:srgbClr val="000000"/>
              </a:solidFill>
              <a:effectLst/>
              <a:latin typeface="Montserrat" panose="000005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D73FDF-B679-FAB3-15A9-077F939A86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7378" y="1554714"/>
            <a:ext cx="8754836" cy="415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315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4DB69-6526-11EB-C227-23EDE3D18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B9EA6B-0792-10B0-21D7-D78BB1C56A8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17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789ACB-B271-6588-DCAD-39001456F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279" y="2590801"/>
            <a:ext cx="7583721" cy="42636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B3FFB98-9A88-41AB-410A-328705D5E886}"/>
              </a:ext>
            </a:extLst>
          </p:cNvPr>
          <p:cNvSpPr/>
          <p:nvPr/>
        </p:nvSpPr>
        <p:spPr>
          <a:xfrm>
            <a:off x="293915" y="793804"/>
            <a:ext cx="53044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AI MODELS VISUALIZATION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9A02E9-FAFB-9B1C-14FD-E4109BBEF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42" y="5586363"/>
            <a:ext cx="3856133" cy="106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9868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B38C9-DA58-2EAF-6B2E-25303C791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86C369-5440-7603-D36C-07CEEB721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B760F1-3D77-9702-E482-85BE6F68CC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EF868CE4-88A8-E70A-6606-59ED13B24DC8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Simple AI Model Visualization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DE6859-F897-50E7-46D1-8121D2DA4168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E780B6-EDAC-2C98-ECE5-9959A938C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0875" y="828740"/>
            <a:ext cx="7145205" cy="48393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D159D8-D838-2AF3-899A-73C95F9545CD}"/>
              </a:ext>
            </a:extLst>
          </p:cNvPr>
          <p:cNvSpPr txBox="1"/>
          <p:nvPr/>
        </p:nvSpPr>
        <p:spPr>
          <a:xfrm>
            <a:off x="2667012" y="5934464"/>
            <a:ext cx="76352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linkClick r:id="rId5"/>
              </a:rPr>
              <a:t>https://tensorspace.org/html/playground/resnet50.html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55752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98C7F-9436-5C6C-AE32-3885E2505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0AF190-1655-4B66-8C63-9F97B83A7A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17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692678-7626-C1FA-AF95-47FBEC2A3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279" y="2590801"/>
            <a:ext cx="7583721" cy="42636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781578-F573-E0AF-3F41-313DB6F9A383}"/>
              </a:ext>
            </a:extLst>
          </p:cNvPr>
          <p:cNvSpPr/>
          <p:nvPr/>
        </p:nvSpPr>
        <p:spPr>
          <a:xfrm>
            <a:off x="293915" y="793804"/>
            <a:ext cx="530445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KEY AI TERMINOLOGIES – EMBEDDINGS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9B2D8-024B-B085-A48F-6DAD22157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42" y="5586363"/>
            <a:ext cx="3856133" cy="106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976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7FA2D-C020-5F81-6359-7959EAB3C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E93F7E-560C-06D9-E787-9A9CF99D1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73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12AE0B-947F-3BC3-B527-6478F78585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603F99ED-60A6-FA62-4D24-EFCB844EA59F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What is Embedding?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67893-A44E-E093-3DD7-78D6CED6870A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A3C95B-AC22-7EF2-5676-7FB6BF465F95}"/>
              </a:ext>
            </a:extLst>
          </p:cNvPr>
          <p:cNvSpPr txBox="1"/>
          <p:nvPr/>
        </p:nvSpPr>
        <p:spPr>
          <a:xfrm>
            <a:off x="154722" y="801832"/>
            <a:ext cx="11776307" cy="2784737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>
            <a:lvl1pPr marL="342900" indent="-342900">
              <a:lnSpc>
                <a:spcPct val="120000"/>
              </a:lnSpc>
              <a:spcBef>
                <a:spcPts val="1500"/>
              </a:spcBef>
              <a:spcAft>
                <a:spcPts val="5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800"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114425" indent="-428625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714500" indent="-3429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2400300" indent="-3429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3086100" indent="-3429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3771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6pPr>
            <a:lvl7pPr marL="44577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7pPr>
            <a:lvl8pPr marL="51435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8pPr>
            <a:lvl9pPr marL="58293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9pPr>
          </a:lstStyle>
          <a:p>
            <a:pPr marL="228611" indent="-228611" defTabSz="914446">
              <a:spcBef>
                <a:spcPts val="1000"/>
              </a:spcBef>
              <a:spcAft>
                <a:spcPts val="333"/>
              </a:spcAft>
            </a:pPr>
            <a:r>
              <a:rPr lang="en-US" sz="1867" dirty="0">
                <a:solidFill>
                  <a:srgbClr val="000000"/>
                </a:solidFill>
                <a:latin typeface="Montserrat" panose="00000500000000000000" pitchFamily="2" charset="0"/>
              </a:rPr>
              <a:t>In the context of Large Language Models (LLMs), embedding refers to a way of representing words, phrases, sentences, and documents as dense vectors of numbers. </a:t>
            </a:r>
          </a:p>
          <a:p>
            <a:pPr marL="228611" indent="-228611" defTabSz="914446">
              <a:spcBef>
                <a:spcPts val="1000"/>
              </a:spcBef>
              <a:spcAft>
                <a:spcPts val="333"/>
              </a:spcAft>
            </a:pPr>
            <a:r>
              <a:rPr lang="en-US" sz="1867" dirty="0">
                <a:solidFill>
                  <a:srgbClr val="000000"/>
                </a:solidFill>
                <a:latin typeface="Montserrat" panose="00000500000000000000" pitchFamily="2" charset="0"/>
              </a:rPr>
              <a:t>These vectors capture the semantic meaning of the text, allowing the model to understand and work with language more effectively.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982B2C18-647D-2FD7-5314-2625312F6509}"/>
              </a:ext>
            </a:extLst>
          </p:cNvPr>
          <p:cNvSpPr/>
          <p:nvPr/>
        </p:nvSpPr>
        <p:spPr>
          <a:xfrm rot="5400000">
            <a:off x="3703740" y="2697493"/>
            <a:ext cx="2391833" cy="1813560"/>
          </a:xfrm>
          <a:prstGeom prst="trapezoid">
            <a:avLst/>
          </a:prstGeom>
          <a:solidFill>
            <a:srgbClr val="D56E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B0AA6D-8C62-16BE-5AF9-E47006C1A317}"/>
              </a:ext>
            </a:extLst>
          </p:cNvPr>
          <p:cNvSpPr txBox="1"/>
          <p:nvPr/>
        </p:nvSpPr>
        <p:spPr>
          <a:xfrm>
            <a:off x="4102096" y="3316679"/>
            <a:ext cx="1595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Embedding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FA42C4-028E-0B41-E978-962BE1288D53}"/>
              </a:ext>
            </a:extLst>
          </p:cNvPr>
          <p:cNvSpPr txBox="1"/>
          <p:nvPr/>
        </p:nvSpPr>
        <p:spPr>
          <a:xfrm>
            <a:off x="1023528" y="3264881"/>
            <a:ext cx="18135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46"/>
            <a:r>
              <a:rPr lang="en-US" b="1" dirty="0">
                <a:solidFill>
                  <a:srgbClr val="0C1752"/>
                </a:solidFill>
                <a:latin typeface="Montserrat" panose="00000500000000000000" pitchFamily="2" charset="0"/>
              </a:rPr>
              <a:t>Input Text:</a:t>
            </a:r>
            <a:endParaRPr lang="en-US" dirty="0">
              <a:solidFill>
                <a:srgbClr val="0C1752"/>
              </a:solidFill>
              <a:latin typeface="Montserrat" panose="00000500000000000000" pitchFamily="2" charset="0"/>
            </a:endParaRPr>
          </a:p>
          <a:p>
            <a:pPr algn="ctr" defTabSz="914446"/>
            <a:r>
              <a:rPr lang="en-US" i="1" dirty="0">
                <a:solidFill>
                  <a:srgbClr val="0C1752"/>
                </a:solidFill>
                <a:latin typeface="Montserrat" panose="00000500000000000000" pitchFamily="2" charset="0"/>
              </a:rPr>
              <a:t>“Queen”</a:t>
            </a:r>
          </a:p>
          <a:p>
            <a:pPr algn="ctr" defTabSz="914446"/>
            <a:endParaRPr lang="en-US" i="1" dirty="0">
              <a:solidFill>
                <a:srgbClr val="0C1752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EE50E6-5DE9-30BA-9F52-667995A1136D}"/>
              </a:ext>
            </a:extLst>
          </p:cNvPr>
          <p:cNvSpPr txBox="1"/>
          <p:nvPr/>
        </p:nvSpPr>
        <p:spPr>
          <a:xfrm>
            <a:off x="940358" y="6243408"/>
            <a:ext cx="7685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https://www.cs.cmu.edu/~dst/WordEmbeddingDemo/tutorial.html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8C590F7-1E7B-090E-AC6F-2B470D265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4277370"/>
              </p:ext>
            </p:extLst>
          </p:nvPr>
        </p:nvGraphicFramePr>
        <p:xfrm>
          <a:off x="5195506" y="3460740"/>
          <a:ext cx="3334464" cy="396240"/>
        </p:xfrm>
        <a:graphic>
          <a:graphicData uri="http://schemas.openxmlformats.org/drawingml/2006/table">
            <a:tbl>
              <a:tblPr/>
              <a:tblGrid>
                <a:gridCol w="555744">
                  <a:extLst>
                    <a:ext uri="{9D8B030D-6E8A-4147-A177-3AD203B41FA5}">
                      <a16:colId xmlns:a16="http://schemas.microsoft.com/office/drawing/2014/main" val="3069383207"/>
                    </a:ext>
                  </a:extLst>
                </a:gridCol>
                <a:gridCol w="1311243">
                  <a:extLst>
                    <a:ext uri="{9D8B030D-6E8A-4147-A177-3AD203B41FA5}">
                      <a16:colId xmlns:a16="http://schemas.microsoft.com/office/drawing/2014/main" val="1066131537"/>
                    </a:ext>
                  </a:extLst>
                </a:gridCol>
                <a:gridCol w="513183">
                  <a:extLst>
                    <a:ext uri="{9D8B030D-6E8A-4147-A177-3AD203B41FA5}">
                      <a16:colId xmlns:a16="http://schemas.microsoft.com/office/drawing/2014/main" val="70575176"/>
                    </a:ext>
                  </a:extLst>
                </a:gridCol>
                <a:gridCol w="429208">
                  <a:extLst>
                    <a:ext uri="{9D8B030D-6E8A-4147-A177-3AD203B41FA5}">
                      <a16:colId xmlns:a16="http://schemas.microsoft.com/office/drawing/2014/main" val="3569594313"/>
                    </a:ext>
                  </a:extLst>
                </a:gridCol>
                <a:gridCol w="261257">
                  <a:extLst>
                    <a:ext uri="{9D8B030D-6E8A-4147-A177-3AD203B41FA5}">
                      <a16:colId xmlns:a16="http://schemas.microsoft.com/office/drawing/2014/main" val="1524443245"/>
                    </a:ext>
                  </a:extLst>
                </a:gridCol>
                <a:gridCol w="263829">
                  <a:extLst>
                    <a:ext uri="{9D8B030D-6E8A-4147-A177-3AD203B41FA5}">
                      <a16:colId xmlns:a16="http://schemas.microsoft.com/office/drawing/2014/main" val="37532066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endParaRPr lang="en-US" sz="1600" b="0" i="1" dirty="0">
                        <a:solidFill>
                          <a:srgbClr val="0C1752"/>
                        </a:solidFill>
                        <a:effectLst/>
                      </a:endParaRPr>
                    </a:p>
                  </a:txBody>
                  <a:tcPr marL="76200" marR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0" i="1" dirty="0">
                          <a:solidFill>
                            <a:srgbClr val="0C1752"/>
                          </a:solidFill>
                          <a:effectLst/>
                          <a:latin typeface="Montserrat" panose="00000500000000000000" pitchFamily="2" charset="0"/>
                          <a:cs typeface="Mongolian Baiti" panose="03000500000000000000" pitchFamily="66" charset="0"/>
                        </a:rPr>
                        <a:t>[</a:t>
                      </a:r>
                    </a:p>
                  </a:txBody>
                  <a:tcPr marL="76200" marR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0" i="1" dirty="0">
                          <a:solidFill>
                            <a:srgbClr val="0C1752"/>
                          </a:solidFill>
                          <a:effectLst/>
                          <a:latin typeface="Montserrat" panose="00000500000000000000" pitchFamily="2" charset="0"/>
                          <a:cs typeface="Mongolian Baiti" panose="03000500000000000000" pitchFamily="66" charset="0"/>
                        </a:rPr>
                        <a:t>9,</a:t>
                      </a:r>
                    </a:p>
                  </a:txBody>
                  <a:tcPr marL="76200" marR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0" i="1" dirty="0">
                          <a:solidFill>
                            <a:srgbClr val="0C1752"/>
                          </a:solidFill>
                          <a:effectLst/>
                          <a:latin typeface="Montserrat" panose="00000500000000000000" pitchFamily="2" charset="0"/>
                          <a:cs typeface="Mongolian Baiti" panose="03000500000000000000" pitchFamily="66" charset="0"/>
                        </a:rPr>
                        <a:t>7,</a:t>
                      </a:r>
                    </a:p>
                  </a:txBody>
                  <a:tcPr marL="76200" marR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0" i="1" dirty="0">
                          <a:solidFill>
                            <a:srgbClr val="0C1752"/>
                          </a:solidFill>
                          <a:effectLst/>
                          <a:latin typeface="Montserrat" panose="00000500000000000000" pitchFamily="2" charset="0"/>
                          <a:cs typeface="Mongolian Baiti" panose="03000500000000000000" pitchFamily="66" charset="0"/>
                        </a:rPr>
                        <a:t>8</a:t>
                      </a:r>
                    </a:p>
                  </a:txBody>
                  <a:tcPr marL="76200" marR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0" i="1" dirty="0">
                          <a:solidFill>
                            <a:srgbClr val="0C1752"/>
                          </a:solidFill>
                          <a:effectLst/>
                          <a:latin typeface="Montserrat" panose="00000500000000000000" pitchFamily="2" charset="0"/>
                          <a:cs typeface="Mongolian Baiti" panose="03000500000000000000" pitchFamily="66" charset="0"/>
                        </a:rPr>
                        <a:t>]</a:t>
                      </a:r>
                    </a:p>
                  </a:txBody>
                  <a:tcPr marL="76200" marR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969273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246881C-73F7-9429-F14F-AE4A5E56AAA0}"/>
              </a:ext>
            </a:extLst>
          </p:cNvPr>
          <p:cNvCxnSpPr>
            <a:cxnSpLocks/>
          </p:cNvCxnSpPr>
          <p:nvPr/>
        </p:nvCxnSpPr>
        <p:spPr>
          <a:xfrm>
            <a:off x="2961042" y="3614939"/>
            <a:ext cx="6904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55E5D35-04B2-2CEF-6825-AD9B00ED06CD}"/>
              </a:ext>
            </a:extLst>
          </p:cNvPr>
          <p:cNvCxnSpPr>
            <a:cxnSpLocks/>
          </p:cNvCxnSpPr>
          <p:nvPr/>
        </p:nvCxnSpPr>
        <p:spPr>
          <a:xfrm>
            <a:off x="6014632" y="3587245"/>
            <a:ext cx="6904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46EDBD1-67D4-2696-E96A-F74756424BF2}"/>
              </a:ext>
            </a:extLst>
          </p:cNvPr>
          <p:cNvSpPr txBox="1"/>
          <p:nvPr/>
        </p:nvSpPr>
        <p:spPr>
          <a:xfrm>
            <a:off x="6359864" y="3091070"/>
            <a:ext cx="29817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46"/>
            <a:r>
              <a:rPr lang="en-US" b="1" dirty="0">
                <a:solidFill>
                  <a:srgbClr val="0C1752"/>
                </a:solidFill>
                <a:latin typeface="Montserrat" panose="00000500000000000000" pitchFamily="2" charset="0"/>
              </a:rPr>
              <a:t>Vector Embedding:</a:t>
            </a:r>
            <a:endParaRPr lang="en-US" dirty="0">
              <a:solidFill>
                <a:srgbClr val="0C1752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44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D2A8E-EEA4-FB6F-0803-258353042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816CE0-65A3-3CB1-24A8-C2D4C4AF8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73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A62620-6B78-16A2-C7AB-A8C982F519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D8149C34-AC7E-6489-D419-35ACBC88C8AC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Embedding Example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3E4336-89C3-9B3E-8E3B-CA3F7289DF3C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DB0B82-72EA-994F-F6FF-10B76F7A4EEF}"/>
              </a:ext>
            </a:extLst>
          </p:cNvPr>
          <p:cNvSpPr txBox="1"/>
          <p:nvPr/>
        </p:nvSpPr>
        <p:spPr>
          <a:xfrm>
            <a:off x="898088" y="6199947"/>
            <a:ext cx="7685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https://www.cs.cmu.edu/~dst/WordEmbeddingDemo/tutorial.html</a:t>
            </a:r>
            <a:endParaRPr lang="en-US" dirty="0"/>
          </a:p>
          <a:p>
            <a:endParaRPr lang="en-US" dirty="0"/>
          </a:p>
        </p:txBody>
      </p:sp>
      <p:pic>
        <p:nvPicPr>
          <p:cNvPr id="2050" name="Picture 2" descr="Output image">
            <a:extLst>
              <a:ext uri="{FF2B5EF4-FFF2-40B4-BE49-F238E27FC236}">
                <a16:creationId xmlns:a16="http://schemas.microsoft.com/office/drawing/2014/main" id="{E3A25E8F-80A5-B444-BFCC-39620B4B5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640" y="846269"/>
            <a:ext cx="3862257" cy="389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79BB4DA-A71C-B6B8-395A-7B3C2EAE9D4D}"/>
              </a:ext>
            </a:extLst>
          </p:cNvPr>
          <p:cNvSpPr/>
          <p:nvPr/>
        </p:nvSpPr>
        <p:spPr>
          <a:xfrm>
            <a:off x="8122910" y="1925869"/>
            <a:ext cx="279919" cy="270588"/>
          </a:xfrm>
          <a:prstGeom prst="ellipse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F3A8E2-31B1-7C61-6363-3511681561CE}"/>
              </a:ext>
            </a:extLst>
          </p:cNvPr>
          <p:cNvSpPr txBox="1"/>
          <p:nvPr/>
        </p:nvSpPr>
        <p:spPr>
          <a:xfrm>
            <a:off x="7962145" y="1573252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D6268EA-76E0-1E5E-B4E3-1328BE43263F}"/>
              </a:ext>
            </a:extLst>
          </p:cNvPr>
          <p:cNvSpPr/>
          <p:nvPr/>
        </p:nvSpPr>
        <p:spPr>
          <a:xfrm>
            <a:off x="8153113" y="3558726"/>
            <a:ext cx="279919" cy="270588"/>
          </a:xfrm>
          <a:prstGeom prst="ellipse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C297FF-E1BC-83C5-E732-F43B24DED453}"/>
              </a:ext>
            </a:extLst>
          </p:cNvPr>
          <p:cNvSpPr txBox="1"/>
          <p:nvPr/>
        </p:nvSpPr>
        <p:spPr>
          <a:xfrm>
            <a:off x="7992348" y="3206109"/>
            <a:ext cx="53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boy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9E03F2B-6B96-483E-97FB-1E4C90D647DA}"/>
              </a:ext>
            </a:extLst>
          </p:cNvPr>
          <p:cNvSpPr/>
          <p:nvPr/>
        </p:nvSpPr>
        <p:spPr>
          <a:xfrm>
            <a:off x="10759395" y="1942584"/>
            <a:ext cx="279919" cy="270588"/>
          </a:xfrm>
          <a:prstGeom prst="ellipse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048336-D1FF-E95A-58F5-79F370B2D140}"/>
              </a:ext>
            </a:extLst>
          </p:cNvPr>
          <p:cNvSpPr txBox="1"/>
          <p:nvPr/>
        </p:nvSpPr>
        <p:spPr>
          <a:xfrm>
            <a:off x="10502629" y="1573252"/>
            <a:ext cx="886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woman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B3A39E6-744A-ADF3-1610-804486084C81}"/>
              </a:ext>
            </a:extLst>
          </p:cNvPr>
          <p:cNvSpPr/>
          <p:nvPr/>
        </p:nvSpPr>
        <p:spPr>
          <a:xfrm>
            <a:off x="10759395" y="3575441"/>
            <a:ext cx="279919" cy="270588"/>
          </a:xfrm>
          <a:prstGeom prst="ellipse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7775A3-7337-2F2B-82FF-8214C3953240}"/>
              </a:ext>
            </a:extLst>
          </p:cNvPr>
          <p:cNvSpPr txBox="1"/>
          <p:nvPr/>
        </p:nvSpPr>
        <p:spPr>
          <a:xfrm>
            <a:off x="10703032" y="3206109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girl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C64417-8D6E-ADCB-71B8-002EE905A3CF}"/>
              </a:ext>
            </a:extLst>
          </p:cNvPr>
          <p:cNvSpPr txBox="1"/>
          <p:nvPr/>
        </p:nvSpPr>
        <p:spPr>
          <a:xfrm>
            <a:off x="147015" y="750021"/>
            <a:ext cx="7254248" cy="2478692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>
            <a:defPPr>
              <a:defRPr lang="en-US"/>
            </a:defPPr>
            <a:lvl1pPr marL="228611" indent="-228611" defTabSz="914446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1867">
                <a:solidFill>
                  <a:srgbClr val="000000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114425" indent="-428625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714500" indent="-3429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2400300" indent="-3429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3086100" indent="-3429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3771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6pPr>
            <a:lvl7pPr marL="44577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7pPr>
            <a:lvl8pPr marL="51435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8pPr>
            <a:lvl9pPr marL="58293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Assume that we want to represent the words “man”, “woman”, “boy”, and “girl” on a </a:t>
            </a:r>
            <a:r>
              <a:rPr lang="en-US" b="1" dirty="0"/>
              <a:t>semantic feature space</a:t>
            </a:r>
            <a:r>
              <a:rPr lang="en-US" dirty="0"/>
              <a:t>.</a:t>
            </a:r>
          </a:p>
          <a:p>
            <a:r>
              <a:rPr lang="en-US" dirty="0"/>
              <a:t>On the X-axis, we have “gender”, and on the Y-axis, we have “Age”. These are called </a:t>
            </a:r>
            <a:r>
              <a:rPr lang="en-US" b="1" dirty="0"/>
              <a:t>semantic features</a:t>
            </a:r>
            <a:r>
              <a:rPr lang="en-US" dirty="0"/>
              <a:t>. </a:t>
            </a:r>
          </a:p>
          <a:p>
            <a:r>
              <a:rPr lang="en-US" dirty="0"/>
              <a:t>Not that two words refer to males, two to females, two to adults, and two to children.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D5BD584-BAC3-EA3B-3EFD-882F340790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088" y="3566289"/>
            <a:ext cx="3871295" cy="233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0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19" grpId="0"/>
      <p:bldP spid="20" grpId="0" animBg="1"/>
      <p:bldP spid="21" grpId="0"/>
      <p:bldP spid="22" grpId="0" animBg="1"/>
      <p:bldP spid="2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80526-29E9-E3CF-C1DB-900FAE4B2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28C6C8-F184-1F82-BC74-60141F443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455C5A-EE7E-7CAB-4261-5DD927062D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26AF43F3-60D7-71A7-6505-97B76F0AC900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Quiz!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0C08CB-39A6-C513-741D-E973A0092936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pic>
        <p:nvPicPr>
          <p:cNvPr id="2" name="Picture 2" descr="Output image">
            <a:extLst>
              <a:ext uri="{FF2B5EF4-FFF2-40B4-BE49-F238E27FC236}">
                <a16:creationId xmlns:a16="http://schemas.microsoft.com/office/drawing/2014/main" id="{0B9A210E-8B33-5442-EA45-0393DFDA7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750" y="680565"/>
            <a:ext cx="3862257" cy="389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E151532-DA5E-7046-2F1B-797CA8D367B4}"/>
              </a:ext>
            </a:extLst>
          </p:cNvPr>
          <p:cNvSpPr/>
          <p:nvPr/>
        </p:nvSpPr>
        <p:spPr>
          <a:xfrm>
            <a:off x="8058020" y="1760165"/>
            <a:ext cx="279919" cy="270588"/>
          </a:xfrm>
          <a:prstGeom prst="ellipse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ECD4CC-D380-5B8E-D486-8760C138984B}"/>
              </a:ext>
            </a:extLst>
          </p:cNvPr>
          <p:cNvSpPr txBox="1"/>
          <p:nvPr/>
        </p:nvSpPr>
        <p:spPr>
          <a:xfrm>
            <a:off x="7897255" y="1407548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F1F5CB-F5EA-E77F-B678-8EC180CCEB8D}"/>
              </a:ext>
            </a:extLst>
          </p:cNvPr>
          <p:cNvSpPr/>
          <p:nvPr/>
        </p:nvSpPr>
        <p:spPr>
          <a:xfrm>
            <a:off x="8088223" y="3393022"/>
            <a:ext cx="279919" cy="270588"/>
          </a:xfrm>
          <a:prstGeom prst="ellipse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217407-ADE7-22AF-8840-29C4419454E2}"/>
              </a:ext>
            </a:extLst>
          </p:cNvPr>
          <p:cNvSpPr txBox="1"/>
          <p:nvPr/>
        </p:nvSpPr>
        <p:spPr>
          <a:xfrm>
            <a:off x="7927458" y="3040405"/>
            <a:ext cx="53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boy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A7E501-763C-022D-630F-58F0B4C41608}"/>
              </a:ext>
            </a:extLst>
          </p:cNvPr>
          <p:cNvSpPr/>
          <p:nvPr/>
        </p:nvSpPr>
        <p:spPr>
          <a:xfrm>
            <a:off x="10694505" y="1776880"/>
            <a:ext cx="279919" cy="270588"/>
          </a:xfrm>
          <a:prstGeom prst="ellipse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FA7782-DBFE-8789-DE68-441EBB767EDA}"/>
              </a:ext>
            </a:extLst>
          </p:cNvPr>
          <p:cNvSpPr txBox="1"/>
          <p:nvPr/>
        </p:nvSpPr>
        <p:spPr>
          <a:xfrm>
            <a:off x="10437739" y="1407548"/>
            <a:ext cx="886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woman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8974D21-82E7-0E8E-A559-BBA81872C7AC}"/>
              </a:ext>
            </a:extLst>
          </p:cNvPr>
          <p:cNvSpPr/>
          <p:nvPr/>
        </p:nvSpPr>
        <p:spPr>
          <a:xfrm>
            <a:off x="10694505" y="3409737"/>
            <a:ext cx="279919" cy="270588"/>
          </a:xfrm>
          <a:prstGeom prst="ellipse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A8C156-D489-08A7-4663-076342692096}"/>
              </a:ext>
            </a:extLst>
          </p:cNvPr>
          <p:cNvSpPr txBox="1"/>
          <p:nvPr/>
        </p:nvSpPr>
        <p:spPr>
          <a:xfrm>
            <a:off x="10638142" y="304040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girl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31C600-7088-FF77-8B9F-482AC367DF67}"/>
              </a:ext>
            </a:extLst>
          </p:cNvPr>
          <p:cNvSpPr txBox="1"/>
          <p:nvPr/>
        </p:nvSpPr>
        <p:spPr>
          <a:xfrm>
            <a:off x="207502" y="999950"/>
            <a:ext cx="7254248" cy="2478692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>
            <a:defPPr>
              <a:defRPr lang="en-US"/>
            </a:defPPr>
            <a:lvl1pPr marL="228611" indent="-228611" defTabSz="914446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1867">
                <a:solidFill>
                  <a:srgbClr val="000000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114425" indent="-428625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714500" indent="-3429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2400300" indent="-3429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3086100" indent="-3429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3771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6pPr>
            <a:lvl7pPr marL="44577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7pPr>
            <a:lvl8pPr marL="51435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8pPr>
            <a:lvl9pPr marL="58293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Where would you place the following words on the feature space?</a:t>
            </a:r>
          </a:p>
          <a:p>
            <a:pPr marL="0" indent="0">
              <a:buNone/>
            </a:pPr>
            <a:r>
              <a:rPr lang="en-US" dirty="0"/>
              <a:t>		“grandmother”, “child”, “grandfather”</a:t>
            </a:r>
          </a:p>
          <a:p>
            <a:r>
              <a:rPr lang="en-US" dirty="0"/>
              <a:t>Write down the corresponding vectors.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2506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E72CF-AE24-2709-12AC-40200233F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6BB05C-70F3-DDCF-3811-3B15C43CB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8F5D17-CF58-2EB1-BE9F-5362BF068A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0C576307-C1FF-3393-38C7-581D704FECD0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Quiz Solution!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309109-C6B0-A2F1-CCA9-4F52A2BD7646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pic>
        <p:nvPicPr>
          <p:cNvPr id="2" name="Picture 2" descr="Output image">
            <a:extLst>
              <a:ext uri="{FF2B5EF4-FFF2-40B4-BE49-F238E27FC236}">
                <a16:creationId xmlns:a16="http://schemas.microsoft.com/office/drawing/2014/main" id="{19FAC34E-E9D2-9DA2-F531-F199B5128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963" y="680565"/>
            <a:ext cx="3862257" cy="389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C1C98FF-492C-58F8-72A7-9E5045CDEAFE}"/>
              </a:ext>
            </a:extLst>
          </p:cNvPr>
          <p:cNvSpPr/>
          <p:nvPr/>
        </p:nvSpPr>
        <p:spPr>
          <a:xfrm>
            <a:off x="8038233" y="1760165"/>
            <a:ext cx="279919" cy="270588"/>
          </a:xfrm>
          <a:prstGeom prst="ellipse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98EECD-950D-12F8-DB3B-4B10DEB624FE}"/>
              </a:ext>
            </a:extLst>
          </p:cNvPr>
          <p:cNvSpPr txBox="1"/>
          <p:nvPr/>
        </p:nvSpPr>
        <p:spPr>
          <a:xfrm>
            <a:off x="7877468" y="1407548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07676A-C1BF-DCCF-D58B-ECEE7A31F3B5}"/>
              </a:ext>
            </a:extLst>
          </p:cNvPr>
          <p:cNvSpPr/>
          <p:nvPr/>
        </p:nvSpPr>
        <p:spPr>
          <a:xfrm>
            <a:off x="8068436" y="3393022"/>
            <a:ext cx="279919" cy="270588"/>
          </a:xfrm>
          <a:prstGeom prst="ellipse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71312D-9A28-6FBA-6C24-588C6978AD1F}"/>
              </a:ext>
            </a:extLst>
          </p:cNvPr>
          <p:cNvSpPr txBox="1"/>
          <p:nvPr/>
        </p:nvSpPr>
        <p:spPr>
          <a:xfrm>
            <a:off x="7907671" y="3040405"/>
            <a:ext cx="53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boy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BDA8B73-0BA3-3923-2B15-F4F09413E66C}"/>
              </a:ext>
            </a:extLst>
          </p:cNvPr>
          <p:cNvSpPr/>
          <p:nvPr/>
        </p:nvSpPr>
        <p:spPr>
          <a:xfrm>
            <a:off x="10674718" y="1776880"/>
            <a:ext cx="279919" cy="270588"/>
          </a:xfrm>
          <a:prstGeom prst="ellipse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79C3A3-E43E-9DBF-3211-27E9337D5EC6}"/>
              </a:ext>
            </a:extLst>
          </p:cNvPr>
          <p:cNvSpPr txBox="1"/>
          <p:nvPr/>
        </p:nvSpPr>
        <p:spPr>
          <a:xfrm>
            <a:off x="10417952" y="1407548"/>
            <a:ext cx="886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woman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68A633-C176-6993-F739-04B10191730E}"/>
              </a:ext>
            </a:extLst>
          </p:cNvPr>
          <p:cNvSpPr/>
          <p:nvPr/>
        </p:nvSpPr>
        <p:spPr>
          <a:xfrm>
            <a:off x="10674718" y="3409737"/>
            <a:ext cx="279919" cy="270588"/>
          </a:xfrm>
          <a:prstGeom prst="ellipse">
            <a:avLst/>
          </a:prstGeom>
          <a:solidFill>
            <a:srgbClr val="D56E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0E1237-45AC-9492-E3BC-09478A1C429F}"/>
              </a:ext>
            </a:extLst>
          </p:cNvPr>
          <p:cNvSpPr txBox="1"/>
          <p:nvPr/>
        </p:nvSpPr>
        <p:spPr>
          <a:xfrm>
            <a:off x="10618355" y="304040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girl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B28B4-8CBC-4E28-CC8B-775DBCE08DC7}"/>
              </a:ext>
            </a:extLst>
          </p:cNvPr>
          <p:cNvSpPr txBox="1"/>
          <p:nvPr/>
        </p:nvSpPr>
        <p:spPr>
          <a:xfrm>
            <a:off x="207502" y="999950"/>
            <a:ext cx="7254248" cy="2478692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>
            <a:defPPr>
              <a:defRPr lang="en-US"/>
            </a:defPPr>
            <a:lvl1pPr marL="228611" indent="-228611" defTabSz="914446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1867">
                <a:solidFill>
                  <a:srgbClr val="000000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114425" indent="-428625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714500" indent="-3429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2400300" indent="-3429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3086100" indent="-3429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3771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6pPr>
            <a:lvl7pPr marL="44577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7pPr>
            <a:lvl8pPr marL="51435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8pPr>
            <a:lvl9pPr marL="58293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Where would you place the following words on the feature space?</a:t>
            </a:r>
          </a:p>
          <a:p>
            <a:pPr marL="0" indent="0">
              <a:buNone/>
            </a:pPr>
            <a:r>
              <a:rPr lang="en-US" dirty="0"/>
              <a:t>		“grandmother”, “child”, “grandfather”</a:t>
            </a:r>
          </a:p>
          <a:p>
            <a:r>
              <a:rPr lang="en-US" dirty="0"/>
              <a:t>Write down the corresponding vectors.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9F249D2-D140-A2E9-C53B-19AB2702E8CA}"/>
              </a:ext>
            </a:extLst>
          </p:cNvPr>
          <p:cNvSpPr/>
          <p:nvPr/>
        </p:nvSpPr>
        <p:spPr>
          <a:xfrm>
            <a:off x="8038233" y="1071246"/>
            <a:ext cx="279919" cy="270588"/>
          </a:xfrm>
          <a:prstGeom prst="ellipse">
            <a:avLst/>
          </a:prstGeom>
          <a:solidFill>
            <a:srgbClr val="11CC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72345C-FE20-84D0-D4B6-20482C1DA350}"/>
              </a:ext>
            </a:extLst>
          </p:cNvPr>
          <p:cNvSpPr txBox="1"/>
          <p:nvPr/>
        </p:nvSpPr>
        <p:spPr>
          <a:xfrm>
            <a:off x="7792863" y="784343"/>
            <a:ext cx="1292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grandfather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CB2BE5-8232-F179-DBBB-2FFDC2E02286}"/>
              </a:ext>
            </a:extLst>
          </p:cNvPr>
          <p:cNvSpPr/>
          <p:nvPr/>
        </p:nvSpPr>
        <p:spPr>
          <a:xfrm>
            <a:off x="9404561" y="3393022"/>
            <a:ext cx="279919" cy="270588"/>
          </a:xfrm>
          <a:prstGeom prst="ellipse">
            <a:avLst/>
          </a:prstGeom>
          <a:solidFill>
            <a:srgbClr val="11CC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7C2DBD-CE64-517B-6E2A-69D38DAE4112}"/>
              </a:ext>
            </a:extLst>
          </p:cNvPr>
          <p:cNvSpPr txBox="1"/>
          <p:nvPr/>
        </p:nvSpPr>
        <p:spPr>
          <a:xfrm>
            <a:off x="9247080" y="3040405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child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0F96110-8059-F29F-4A0A-4BD8CF28A679}"/>
              </a:ext>
            </a:extLst>
          </p:cNvPr>
          <p:cNvSpPr/>
          <p:nvPr/>
        </p:nvSpPr>
        <p:spPr>
          <a:xfrm>
            <a:off x="10674718" y="1109867"/>
            <a:ext cx="279919" cy="270588"/>
          </a:xfrm>
          <a:prstGeom prst="ellipse">
            <a:avLst/>
          </a:prstGeom>
          <a:solidFill>
            <a:srgbClr val="11CC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7284CD-57E5-5192-CDCA-529D425C5660}"/>
              </a:ext>
            </a:extLst>
          </p:cNvPr>
          <p:cNvSpPr txBox="1"/>
          <p:nvPr/>
        </p:nvSpPr>
        <p:spPr>
          <a:xfrm>
            <a:off x="10228405" y="794729"/>
            <a:ext cx="1423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grandmother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39B02E4-A094-E21C-615B-CBD530C5E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2967" y="3005832"/>
            <a:ext cx="3810330" cy="310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90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8" grpId="0" animBg="1"/>
      <p:bldP spid="10" grpId="0"/>
      <p:bldP spid="11" grpId="0" animBg="1"/>
      <p:bldP spid="12" grpId="0"/>
      <p:bldP spid="13" grpId="0" animBg="1"/>
      <p:bldP spid="14" grpId="0"/>
      <p:bldP spid="16" grpId="0" animBg="1"/>
      <p:bldP spid="17" grpId="0"/>
      <p:bldP spid="18" grpId="0" animBg="1"/>
      <p:bldP spid="19" grpId="0"/>
      <p:bldP spid="20" grpId="0" animBg="1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A94CE-62A6-1B44-20AD-CEB762D7E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154090-A1F7-6D9C-68FF-3E91AB5C85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17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824C62-AE59-F74B-D0DA-87FDB1535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279" y="2590801"/>
            <a:ext cx="7583721" cy="42636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647513A-DE38-D752-B864-D2134E2C8461}"/>
              </a:ext>
            </a:extLst>
          </p:cNvPr>
          <p:cNvSpPr/>
          <p:nvPr/>
        </p:nvSpPr>
        <p:spPr>
          <a:xfrm>
            <a:off x="293915" y="793804"/>
            <a:ext cx="530445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AI COMPONENTS &amp; TRAINING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E109B3-052B-A38D-14CE-CBF754D2C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42" y="5586363"/>
            <a:ext cx="3856133" cy="106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8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5435B-223E-D1DB-BFBA-8665CF634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B5F31A-2E03-8C14-E1A5-081C08034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2F158B-E895-DC4D-DEDC-0BC33DA330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EA7AA3A0-A4BE-FAC7-373E-ECA131AD0C99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Let’s View Embeddings in 3D Space!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A7911D-D9BE-6256-89F0-61A62E1E1E14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40EE92-B0C7-BDC4-0AAE-7B0A17A35142}"/>
              </a:ext>
            </a:extLst>
          </p:cNvPr>
          <p:cNvSpPr txBox="1"/>
          <p:nvPr/>
        </p:nvSpPr>
        <p:spPr>
          <a:xfrm>
            <a:off x="78239" y="827299"/>
            <a:ext cx="12035522" cy="3168881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>
            <a:defPPr>
              <a:defRPr lang="en-US"/>
            </a:defPPr>
            <a:lvl1pPr marL="228611" indent="-228611" defTabSz="914446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1867">
                <a:solidFill>
                  <a:srgbClr val="000000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114425" indent="-428625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714500" indent="-3429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2400300" indent="-3429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3086100" indent="-3429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3771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6pPr>
            <a:lvl7pPr marL="44577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7pPr>
            <a:lvl8pPr marL="51435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8pPr>
            <a:lvl9pPr marL="58293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Let’s now look at the words “king,” “queen,” “prince,” and “princess.”</a:t>
            </a:r>
          </a:p>
          <a:p>
            <a:r>
              <a:rPr lang="en-US" dirty="0"/>
              <a:t>While these words share similar gender &amp; age attributes with “man,” “woman,” “boy,” and “girl,” they have different meanings. </a:t>
            </a:r>
          </a:p>
          <a:p>
            <a:r>
              <a:rPr lang="en-US" dirty="0"/>
              <a:t>To distinguish “man” from “king,” “woman” from “queen,” we need to introduce a new semantic feature that sets them apart. We’ll call this feature </a:t>
            </a:r>
            <a:r>
              <a:rPr lang="en-US" b="1" dirty="0"/>
              <a:t>“Royalty”</a:t>
            </a:r>
            <a:r>
              <a:rPr lang="en-US" dirty="0"/>
              <a:t>.</a:t>
            </a:r>
            <a:r>
              <a:rPr lang="en-US" b="1" dirty="0"/>
              <a:t> </a:t>
            </a:r>
            <a:r>
              <a:rPr lang="en-US" dirty="0"/>
              <a:t>Let’s view them in a 3D space.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0D96051-A7D8-A934-1E8B-B30FA3950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48" y="3013974"/>
            <a:ext cx="3980943" cy="318838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E0969D2-FC6D-C244-9420-A0FAFB4FB8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400" y="3296246"/>
            <a:ext cx="3776704" cy="281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99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CDDCD-3C55-BADB-175D-C7A54FB2E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9C4A88-D255-3938-2E4E-6882E7B46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B3DDA1-E991-65F6-6D08-637CF7084F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0F752FE4-1CB8-AAFF-7EE6-6E1B4EE87BB4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Embedding in Tensorflow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DEBA15-45E0-2282-7687-7FF973948470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B603C2-E240-E5B2-8D3E-85668AF2C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40" y="1367030"/>
            <a:ext cx="8124298" cy="38447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3573DC-8836-3F65-9FAD-6BE4FA1C1299}"/>
              </a:ext>
            </a:extLst>
          </p:cNvPr>
          <p:cNvSpPr txBox="1"/>
          <p:nvPr/>
        </p:nvSpPr>
        <p:spPr>
          <a:xfrm>
            <a:off x="1966564" y="925507"/>
            <a:ext cx="4746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ontserrat" panose="00000500000000000000" pitchFamily="2" charset="0"/>
                <a:hlinkClick r:id="rId5"/>
              </a:rPr>
              <a:t>https://projector.tensorflow.org/</a:t>
            </a:r>
            <a:endParaRPr lang="en-US" dirty="0">
              <a:latin typeface="Montserrat" panose="00000500000000000000" pitchFamily="2" charset="0"/>
            </a:endParaRPr>
          </a:p>
          <a:p>
            <a:endParaRPr lang="en-US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4207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D865E-9868-476E-0CEE-EFD2B2939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8429B4-FB63-18D5-D544-AD81CC5E9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76DB27-DA9E-3386-F25A-7627E59EB4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7CD61739-73F4-38AE-F638-0C1493E17439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Embedding in Tensorflow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24A729-E86B-A04E-EAF9-0EFC4CF0A9E5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DC05D7-21DD-7AD3-DC95-BD1F08FC7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663" y="1187610"/>
            <a:ext cx="8250619" cy="389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555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81A48-9DC1-44E3-3906-B3E83BAB1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03051D-1B3A-2962-70F0-044C8CF2C8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17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AD0977-6AF9-E612-4730-ABE2EA409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279" y="2590801"/>
            <a:ext cx="7583721" cy="42636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CA6CDAB-CDE1-28F6-D8BA-05F9A79120E0}"/>
              </a:ext>
            </a:extLst>
          </p:cNvPr>
          <p:cNvSpPr/>
          <p:nvPr/>
        </p:nvSpPr>
        <p:spPr>
          <a:xfrm>
            <a:off x="293915" y="793804"/>
            <a:ext cx="53044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OPENAI API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F06B1-7558-8283-A155-03080A1FF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42" y="5586363"/>
            <a:ext cx="3856133" cy="106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925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4B95E-9FE8-0BF0-88A4-CECCEF381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20114F-EB12-F2C8-E09A-ACF79963B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552610-6BFD-80A9-51CD-D8E0D60BA8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8CA50B88-7176-30A9-21F8-D805D96C7513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OpenAI API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813B0F-A308-35AC-4476-579EB1F10573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DBFF1-7530-5F5D-F362-FA3DEE846838}"/>
              </a:ext>
            </a:extLst>
          </p:cNvPr>
          <p:cNvSpPr txBox="1"/>
          <p:nvPr/>
        </p:nvSpPr>
        <p:spPr>
          <a:xfrm>
            <a:off x="154722" y="779281"/>
            <a:ext cx="11262360" cy="660052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>
            <a:defPPr>
              <a:defRPr lang="en-US"/>
            </a:defPPr>
            <a:lvl1pPr marL="228611" indent="-228611" defTabSz="914446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1600">
                <a:solidFill>
                  <a:srgbClr val="000000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114425" indent="-428625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714500" indent="-3429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2400300" indent="-3429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3086100" indent="-3429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3771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6pPr>
            <a:lvl7pPr marL="44577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7pPr>
            <a:lvl8pPr marL="51435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8pPr>
            <a:lvl9pPr marL="58293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The OpenAI API is a cloud-based service that provides access to OpenAI's advanced artificial intelligence models, such as GPT (Generative Pre-trained Transformer). </a:t>
            </a:r>
          </a:p>
          <a:p>
            <a:r>
              <a:rPr lang="en-US" sz="1600" dirty="0"/>
              <a:t>OpenAI offers fine-tuning capabilities to adapt the models to specific tasks or industries.</a:t>
            </a:r>
          </a:p>
          <a:p>
            <a:endParaRPr lang="en-US" dirty="0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55DD8DC5-8A3D-2BBD-2BB7-EEEB3E171B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7229539"/>
              </p:ext>
            </p:extLst>
          </p:nvPr>
        </p:nvGraphicFramePr>
        <p:xfrm>
          <a:off x="467360" y="1290626"/>
          <a:ext cx="8727440" cy="52965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64229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67135-1E3E-A1DB-91DF-3DEB469AD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B36408-6672-3C55-E21E-4D34835A9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AE0CE7-858F-2E76-71B0-EB1BBF7CA6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0C0CC321-0FEA-D699-96C1-E788C15E64B2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OpenAI </a:t>
            </a:r>
            <a:r>
              <a:rPr lang="en-US" sz="2400" dirty="0">
                <a:solidFill>
                  <a:schemeClr val="bg1"/>
                </a:solidFill>
                <a:latin typeface="Montserrat" charset="0"/>
              </a:rPr>
              <a:t>API: How It Works?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86AAA8-306D-A2CD-B394-D37F1F3EEDA7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6B4533-CE2F-4C57-41AF-CCB4046AEF7B}"/>
              </a:ext>
            </a:extLst>
          </p:cNvPr>
          <p:cNvSpPr txBox="1"/>
          <p:nvPr/>
        </p:nvSpPr>
        <p:spPr>
          <a:xfrm>
            <a:off x="-241518" y="1109307"/>
            <a:ext cx="11262360" cy="660052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>
            <a:defPPr>
              <a:defRPr lang="en-US"/>
            </a:defPPr>
            <a:lvl1pPr marL="228611" indent="-228611" defTabSz="914446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1600">
                <a:solidFill>
                  <a:srgbClr val="000000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114425" indent="-428625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714500" indent="-3429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2400300" indent="-3429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3086100" indent="-3429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3771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6pPr>
            <a:lvl7pPr marL="44577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7pPr>
            <a:lvl8pPr marL="51435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8pPr>
            <a:lvl9pPr marL="58293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9pPr>
          </a:lstStyle>
          <a:p>
            <a:pPr lvl="1"/>
            <a:endParaRPr lang="en-US" sz="1800" dirty="0">
              <a:latin typeface="Montserrat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11691-2724-A26A-0440-58553410AE1E}"/>
              </a:ext>
            </a:extLst>
          </p:cNvPr>
          <p:cNvSpPr txBox="1"/>
          <p:nvPr/>
        </p:nvSpPr>
        <p:spPr>
          <a:xfrm>
            <a:off x="21488" y="733043"/>
            <a:ext cx="1186473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" panose="00000500000000000000" pitchFamily="2" charset="0"/>
              </a:rPr>
              <a:t>An API (Application Programming Interface) is a set of rules and tools that allows one software application to communicate with another.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" panose="00000500000000000000" pitchFamily="2" charset="0"/>
              </a:rPr>
              <a:t>It's like a translator that enables different systems to "talk" to each other, even if they're built using different technologies or programming languages.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" panose="00000500000000000000" pitchFamily="2" charset="0"/>
              </a:rPr>
              <a:t>Example: A weather app on your phone uses an API to request the current weather data from a server (like the weather provider).</a:t>
            </a:r>
          </a:p>
        </p:txBody>
      </p:sp>
      <p:pic>
        <p:nvPicPr>
          <p:cNvPr id="11" name="Graphic 10" descr="User outline">
            <a:extLst>
              <a:ext uri="{FF2B5EF4-FFF2-40B4-BE49-F238E27FC236}">
                <a16:creationId xmlns:a16="http://schemas.microsoft.com/office/drawing/2014/main" id="{50AD694E-B298-7B1F-7078-14E8505B88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585" y="3319460"/>
            <a:ext cx="1370300" cy="137030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1CBCE31-379A-EA65-7352-24CB47498932}"/>
              </a:ext>
            </a:extLst>
          </p:cNvPr>
          <p:cNvSpPr/>
          <p:nvPr/>
        </p:nvSpPr>
        <p:spPr>
          <a:xfrm>
            <a:off x="6799599" y="3594416"/>
            <a:ext cx="2073713" cy="771331"/>
          </a:xfrm>
          <a:prstGeom prst="roundRect">
            <a:avLst/>
          </a:prstGeom>
          <a:solidFill>
            <a:srgbClr val="D56E48"/>
          </a:solidFill>
          <a:ln>
            <a:solidFill>
              <a:srgbClr val="D56E48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r>
              <a:rPr lang="en-US" b="1" dirty="0">
                <a:solidFill>
                  <a:srgbClr val="FFFFFF"/>
                </a:solidFill>
                <a:latin typeface="Montserrat" panose="00000500000000000000" pitchFamily="2" charset="0"/>
              </a:rPr>
              <a:t>OpenAI API</a:t>
            </a:r>
          </a:p>
        </p:txBody>
      </p:sp>
      <p:pic>
        <p:nvPicPr>
          <p:cNvPr id="14" name="Picture 4" descr="ChatGPT Logo and symbol, meaning, history, PNG, brand">
            <a:extLst>
              <a:ext uri="{FF2B5EF4-FFF2-40B4-BE49-F238E27FC236}">
                <a16:creationId xmlns:a16="http://schemas.microsoft.com/office/drawing/2014/main" id="{09C8F574-ECE5-3AF1-7B5F-0FF707545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369" y="2748341"/>
            <a:ext cx="1466086" cy="82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Curved Right 16">
            <a:extLst>
              <a:ext uri="{FF2B5EF4-FFF2-40B4-BE49-F238E27FC236}">
                <a16:creationId xmlns:a16="http://schemas.microsoft.com/office/drawing/2014/main" id="{D6E0422E-C90B-C59A-0C5C-87F6A508FCEB}"/>
              </a:ext>
            </a:extLst>
          </p:cNvPr>
          <p:cNvSpPr/>
          <p:nvPr/>
        </p:nvSpPr>
        <p:spPr>
          <a:xfrm rot="16200000" flipV="1">
            <a:off x="3725087" y="2607487"/>
            <a:ext cx="1219200" cy="4692670"/>
          </a:xfrm>
          <a:prstGeom prst="curvedRightArrow">
            <a:avLst/>
          </a:prstGeom>
          <a:solidFill>
            <a:srgbClr val="0C17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Arrow: Curved Right 17">
            <a:extLst>
              <a:ext uri="{FF2B5EF4-FFF2-40B4-BE49-F238E27FC236}">
                <a16:creationId xmlns:a16="http://schemas.microsoft.com/office/drawing/2014/main" id="{26556327-3A37-EF29-B74F-EA6EF7CEF2E5}"/>
              </a:ext>
            </a:extLst>
          </p:cNvPr>
          <p:cNvSpPr/>
          <p:nvPr/>
        </p:nvSpPr>
        <p:spPr>
          <a:xfrm rot="5400000" flipV="1">
            <a:off x="3883443" y="776372"/>
            <a:ext cx="1219200" cy="4692670"/>
          </a:xfrm>
          <a:prstGeom prst="curvedRightArrow">
            <a:avLst/>
          </a:prstGeom>
          <a:solidFill>
            <a:srgbClr val="0C17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2DA01C-E36A-6C23-272A-4B97F66DCF88}"/>
              </a:ext>
            </a:extLst>
          </p:cNvPr>
          <p:cNvSpPr txBox="1"/>
          <p:nvPr/>
        </p:nvSpPr>
        <p:spPr>
          <a:xfrm>
            <a:off x="2705765" y="2948085"/>
            <a:ext cx="32700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1800" b="1" i="1" dirty="0">
                <a:solidFill>
                  <a:srgbClr val="D56E48"/>
                </a:solidFill>
                <a:latin typeface="Montserrat" panose="00000500000000000000" pitchFamily="2" charset="0"/>
              </a:rPr>
              <a:t>Developers send a prompt (input) to the API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D873BF-EE48-42C1-C0CF-98B3D8CCCB46}"/>
              </a:ext>
            </a:extLst>
          </p:cNvPr>
          <p:cNvSpPr txBox="1"/>
          <p:nvPr/>
        </p:nvSpPr>
        <p:spPr>
          <a:xfrm>
            <a:off x="1407816" y="5615609"/>
            <a:ext cx="56915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lvl="0" algn="ctr">
              <a:defRPr b="1" i="1">
                <a:solidFill>
                  <a:srgbClr val="D56E48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dirty="0"/>
              <a:t>The model processes the input and returns a response. This interaction is managed through simple HTTP requests.</a:t>
            </a:r>
          </a:p>
        </p:txBody>
      </p:sp>
    </p:spTree>
    <p:extLst>
      <p:ext uri="{BB962C8B-B14F-4D97-AF65-F5344CB8AC3E}">
        <p14:creationId xmlns:p14="http://schemas.microsoft.com/office/powerpoint/2010/main" val="77619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8" grpId="0" animBg="1"/>
      <p:bldP spid="20" grpId="0"/>
      <p:bldP spid="2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08665-F68C-3074-A935-D7DC90933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9AFE07-6C3F-D94C-0D9E-D6D90CFF8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38D136-33B0-E353-BD46-48743D29DB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B4BD1AAE-CBD8-24B3-E758-74463907C75D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OpenAI API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DF161B-1D81-33A6-6C7F-B27521D2EADD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30B8FC-2BF5-E5CC-E69B-839797B26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361" y="1110459"/>
            <a:ext cx="8180994" cy="40861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E0417-6809-C94D-6EA4-B5F6F835CADA}"/>
              </a:ext>
            </a:extLst>
          </p:cNvPr>
          <p:cNvSpPr txBox="1"/>
          <p:nvPr/>
        </p:nvSpPr>
        <p:spPr>
          <a:xfrm>
            <a:off x="1582999" y="5552146"/>
            <a:ext cx="12649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https://platform.openai.com/playground/chat?models=gpt-4o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0630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7CAF7-45A5-560F-5B7B-30AC7BEC1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D56641-A2DB-1B10-53EB-F2EBF3AB2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A46E42-45DF-FD0A-14A0-FA3B24D9D6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1F4E0C9A-844A-ADF8-184D-0B1C53E5409C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System vs. User Prompt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16AE01-476F-E9F6-CACB-33359C3CC4C7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4C530B-F813-09FF-EDF2-55DBA9AD6CF6}"/>
              </a:ext>
            </a:extLst>
          </p:cNvPr>
          <p:cNvSpPr txBox="1"/>
          <p:nvPr/>
        </p:nvSpPr>
        <p:spPr>
          <a:xfrm>
            <a:off x="253597" y="807886"/>
            <a:ext cx="4065652" cy="2500646"/>
          </a:xfrm>
          <a:prstGeom prst="rect">
            <a:avLst/>
          </a:prstGeom>
          <a:ln w="38100">
            <a:solidFill>
              <a:srgbClr val="D56E48"/>
            </a:solidFill>
          </a:ln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342900" indent="-342900">
              <a:lnSpc>
                <a:spcPct val="120000"/>
              </a:lnSpc>
              <a:spcBef>
                <a:spcPts val="1500"/>
              </a:spcBef>
              <a:spcAft>
                <a:spcPts val="5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800"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114425" indent="-428625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714500" indent="-3429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2400300" indent="-3429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3086100" indent="-3429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3771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6pPr>
            <a:lvl7pPr marL="44577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7pPr>
            <a:lvl8pPr marL="51435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8pPr>
            <a:lvl9pPr marL="58293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defTabSz="1371600" eaLnBrk="1" fontAlgn="auto" latinLnBrk="0" hangingPunct="1">
              <a:lnSpc>
                <a:spcPct val="120000"/>
              </a:lnSpc>
              <a:spcBef>
                <a:spcPts val="1500"/>
              </a:spcBef>
              <a:spcAft>
                <a:spcPts val="500"/>
              </a:spcAft>
              <a:buClr>
                <a:srgbClr val="0B8ECC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System Prompt: </a:t>
            </a:r>
          </a:p>
          <a:p>
            <a:pPr marL="342900" marR="0" lvl="0" indent="-342900" defTabSz="1371600" eaLnBrk="1" fontAlgn="auto" latinLnBrk="0" hangingPunct="1">
              <a:lnSpc>
                <a:spcPct val="120000"/>
              </a:lnSpc>
              <a:spcBef>
                <a:spcPts val="1500"/>
              </a:spcBef>
              <a:spcAft>
                <a:spcPts val="500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These instructions define the overall behavior and tone of the AI system. </a:t>
            </a:r>
          </a:p>
          <a:p>
            <a:pPr marL="342900" marR="0" lvl="0" indent="-342900" defTabSz="1371600" eaLnBrk="1" fontAlgn="auto" latinLnBrk="0" hangingPunct="1">
              <a:lnSpc>
                <a:spcPct val="120000"/>
              </a:lnSpc>
              <a:spcBef>
                <a:spcPts val="1500"/>
              </a:spcBef>
              <a:spcAft>
                <a:spcPts val="500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They control how the AI responds, shaping its role, tone, and communication style.</a:t>
            </a:r>
          </a:p>
          <a:p>
            <a:pPr marL="342900" marR="0" lvl="0" indent="-342900" defTabSz="1371600" eaLnBrk="1" fontAlgn="auto" latinLnBrk="0" hangingPunct="1">
              <a:lnSpc>
                <a:spcPct val="120000"/>
              </a:lnSpc>
              <a:spcBef>
                <a:spcPts val="1500"/>
              </a:spcBef>
              <a:spcAft>
                <a:spcPts val="500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Example: "You are a helpful assistant who explains technical concepts in simple terms."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5FF2926-3AB8-4874-5220-30625C305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8746" y="1309677"/>
            <a:ext cx="7050674" cy="352161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4D08C2F-3B7E-59ED-EA4B-EC0331B517BE}"/>
              </a:ext>
            </a:extLst>
          </p:cNvPr>
          <p:cNvCxnSpPr>
            <a:cxnSpLocks/>
          </p:cNvCxnSpPr>
          <p:nvPr/>
        </p:nvCxnSpPr>
        <p:spPr>
          <a:xfrm flipH="1" flipV="1">
            <a:off x="4319249" y="1219200"/>
            <a:ext cx="4900384" cy="1595714"/>
          </a:xfrm>
          <a:prstGeom prst="straightConnector1">
            <a:avLst/>
          </a:prstGeom>
          <a:noFill/>
          <a:ln w="57150" cap="flat" cmpd="sng" algn="ctr">
            <a:solidFill>
              <a:srgbClr val="D56E48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FD677D0-0F60-A278-5414-41D47625F959}"/>
              </a:ext>
            </a:extLst>
          </p:cNvPr>
          <p:cNvCxnSpPr>
            <a:cxnSpLocks/>
          </p:cNvCxnSpPr>
          <p:nvPr/>
        </p:nvCxnSpPr>
        <p:spPr>
          <a:xfrm flipH="1">
            <a:off x="4385476" y="4244731"/>
            <a:ext cx="4767930" cy="1675175"/>
          </a:xfrm>
          <a:prstGeom prst="straightConnector1">
            <a:avLst/>
          </a:prstGeom>
          <a:noFill/>
          <a:ln w="57150" cap="flat" cmpd="sng" algn="ctr">
            <a:solidFill>
              <a:srgbClr val="D56E48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D5B96C3-387C-E531-8D81-369CA3E2D368}"/>
              </a:ext>
            </a:extLst>
          </p:cNvPr>
          <p:cNvSpPr txBox="1"/>
          <p:nvPr/>
        </p:nvSpPr>
        <p:spPr>
          <a:xfrm>
            <a:off x="231922" y="3608130"/>
            <a:ext cx="4065652" cy="2500646"/>
          </a:xfrm>
          <a:prstGeom prst="rect">
            <a:avLst/>
          </a:prstGeom>
          <a:ln w="38100">
            <a:solidFill>
              <a:srgbClr val="D56E48"/>
            </a:solidFill>
          </a:ln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R="0" lvl="0" indent="0" defTabSz="1371600" fontAlgn="auto">
              <a:lnSpc>
                <a:spcPct val="120000"/>
              </a:lnSpc>
              <a:spcBef>
                <a:spcPts val="1500"/>
              </a:spcBef>
              <a:spcAft>
                <a:spcPts val="500"/>
              </a:spcAft>
              <a:buClr>
                <a:srgbClr val="0B8ECC"/>
              </a:buClr>
              <a:buSzTx/>
              <a:buFont typeface="Arial" panose="020B0604020202020204" pitchFamily="34" charset="0"/>
              <a:buNone/>
              <a:tabLst/>
              <a:defRPr kumimoji="0" sz="1400" b="1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114425" indent="-428625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714500" indent="-3429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2400300" indent="-3429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3086100" indent="-3429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3771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6pPr>
            <a:lvl7pPr marL="44577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7pPr>
            <a:lvl8pPr marL="51435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8pPr>
            <a:lvl9pPr marL="58293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User Prompt: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dirty="0"/>
              <a:t>User prompts are the questions or requests input by the user during the interaction.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dirty="0"/>
              <a:t>They are dynamic and specific to the task the user seeks.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dirty="0"/>
              <a:t>Example: "Explain the difference between AC and DC current."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0559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CABAD-AF42-8356-3CDD-E47E67C7D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203F47-F3F0-F687-2E53-636520BEA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701851-35FE-4981-7CF4-5CC98DB2CE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D89E3BD4-7F51-3D28-A8C6-F69E627EF57C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System vs. User Prompt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531F35-1ECE-EE9D-8B4E-063C09DA922A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144A66-5B0D-7E40-C2F9-FE8D084531B9}"/>
              </a:ext>
            </a:extLst>
          </p:cNvPr>
          <p:cNvSpPr txBox="1"/>
          <p:nvPr/>
        </p:nvSpPr>
        <p:spPr>
          <a:xfrm>
            <a:off x="465182" y="844189"/>
            <a:ext cx="11630056" cy="1135525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>
            <a:lvl1pPr marL="342900" indent="-342900">
              <a:lnSpc>
                <a:spcPct val="120000"/>
              </a:lnSpc>
              <a:spcBef>
                <a:spcPts val="1500"/>
              </a:spcBef>
              <a:spcAft>
                <a:spcPts val="5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114425" indent="-428625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714500" indent="-3429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2400300" indent="-3429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3086100" indent="-3429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3771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6pPr>
            <a:lvl7pPr marL="44577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7pPr>
            <a:lvl8pPr marL="51435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8pPr>
            <a:lvl9pPr marL="58293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9pPr>
          </a:lstStyle>
          <a:p>
            <a:pPr marL="228611" indent="-228611" defTabSz="914446">
              <a:spcBef>
                <a:spcPts val="1000"/>
              </a:spcBef>
              <a:spcAft>
                <a:spcPts val="333"/>
              </a:spcAft>
            </a:pPr>
            <a:r>
              <a:rPr lang="en-US" sz="1600" dirty="0">
                <a:solidFill>
                  <a:srgbClr val="000000"/>
                </a:solidFill>
                <a:latin typeface="Montserrat" panose="00000500000000000000" pitchFamily="2" charset="0"/>
              </a:rPr>
              <a:t>When we add a system prompt, it establishes the overarching "personality," tone, or expertise of the AI. </a:t>
            </a:r>
          </a:p>
          <a:p>
            <a:pPr marL="228611" indent="-228611" defTabSz="914446">
              <a:spcBef>
                <a:spcPts val="1000"/>
              </a:spcBef>
              <a:spcAft>
                <a:spcPts val="333"/>
              </a:spcAft>
            </a:pPr>
            <a:r>
              <a:rPr lang="en-US" sz="1600" dirty="0">
                <a:solidFill>
                  <a:srgbClr val="000000"/>
                </a:solidFill>
                <a:latin typeface="Montserrat" panose="00000500000000000000" pitchFamily="2" charset="0"/>
              </a:rPr>
              <a:t>This directly influences the style and focus of the responses.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85538B8-D841-15BD-95B7-36DC22569C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530499"/>
              </p:ext>
            </p:extLst>
          </p:nvPr>
        </p:nvGraphicFramePr>
        <p:xfrm>
          <a:off x="335647" y="1742670"/>
          <a:ext cx="11450624" cy="27546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1645">
                  <a:extLst>
                    <a:ext uri="{9D8B030D-6E8A-4147-A177-3AD203B41FA5}">
                      <a16:colId xmlns:a16="http://schemas.microsoft.com/office/drawing/2014/main" val="2502023442"/>
                    </a:ext>
                  </a:extLst>
                </a:gridCol>
                <a:gridCol w="4785673">
                  <a:extLst>
                    <a:ext uri="{9D8B030D-6E8A-4147-A177-3AD203B41FA5}">
                      <a16:colId xmlns:a16="http://schemas.microsoft.com/office/drawing/2014/main" val="1219293501"/>
                    </a:ext>
                  </a:extLst>
                </a:gridCol>
                <a:gridCol w="4823306">
                  <a:extLst>
                    <a:ext uri="{9D8B030D-6E8A-4147-A177-3AD203B41FA5}">
                      <a16:colId xmlns:a16="http://schemas.microsoft.com/office/drawing/2014/main" val="3229684774"/>
                    </a:ext>
                  </a:extLst>
                </a:gridCol>
              </a:tblGrid>
              <a:tr h="3760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C1752"/>
                          </a:solidFill>
                          <a:effectLst/>
                          <a:latin typeface="Montserrat" panose="00000500000000000000" pitchFamily="2" charset="0"/>
                        </a:rPr>
                        <a:t>Aspect</a:t>
                      </a:r>
                      <a:endParaRPr lang="en-US" sz="1600" b="1" i="0" u="none" strike="noStrike" dirty="0">
                        <a:solidFill>
                          <a:srgbClr val="0C1752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C1752"/>
                          </a:solidFill>
                          <a:effectLst/>
                          <a:latin typeface="Montserrat" panose="00000500000000000000" pitchFamily="2" charset="0"/>
                        </a:rPr>
                        <a:t>Without System Prompt</a:t>
                      </a:r>
                      <a:endParaRPr lang="en-US" sz="1600" b="1" i="0" u="none" strike="noStrike" dirty="0">
                        <a:solidFill>
                          <a:srgbClr val="0C1752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C1752"/>
                          </a:solidFill>
                          <a:effectLst/>
                          <a:latin typeface="Montserrat" panose="00000500000000000000" pitchFamily="2" charset="0"/>
                        </a:rPr>
                        <a:t>With System Prompt</a:t>
                      </a:r>
                      <a:endParaRPr lang="en-US" sz="1600" b="1" i="0" u="none" strike="noStrike" dirty="0">
                        <a:solidFill>
                          <a:srgbClr val="0C1752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5080" marR="5080" marT="5080" marB="0" anchor="ctr"/>
                </a:tc>
                <a:extLst>
                  <a:ext uri="{0D108BD9-81ED-4DB2-BD59-A6C34878D82A}">
                    <a16:rowId xmlns:a16="http://schemas.microsoft.com/office/drawing/2014/main" val="1355667677"/>
                  </a:ext>
                </a:extLst>
              </a:tr>
              <a:tr h="4757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u="none" strike="noStrike" dirty="0">
                          <a:solidFill>
                            <a:srgbClr val="0C1752"/>
                          </a:solidFill>
                          <a:effectLst/>
                          <a:latin typeface="Montserrat" panose="00000500000000000000" pitchFamily="2" charset="0"/>
                        </a:rPr>
                        <a:t>Behavior</a:t>
                      </a:r>
                      <a:endParaRPr lang="en-US" sz="1500" b="1" i="0" u="none" strike="noStrike" dirty="0">
                        <a:solidFill>
                          <a:srgbClr val="0C1752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solidFill>
                            <a:srgbClr val="0C1752"/>
                          </a:solidFill>
                          <a:effectLst/>
                          <a:latin typeface="Montserrat" panose="00000500000000000000" pitchFamily="2" charset="0"/>
                        </a:rPr>
                        <a:t>Generalized responses, context-independent.</a:t>
                      </a:r>
                      <a:endParaRPr lang="en-US" sz="1500" b="0" i="0" u="none" strike="noStrike" dirty="0">
                        <a:solidFill>
                          <a:srgbClr val="0C1752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solidFill>
                            <a:srgbClr val="0C1752"/>
                          </a:solidFill>
                          <a:effectLst/>
                          <a:latin typeface="Montserrat" panose="00000500000000000000" pitchFamily="2" charset="0"/>
                        </a:rPr>
                        <a:t>Role-specific responses based on the system prompt.</a:t>
                      </a:r>
                      <a:endParaRPr lang="en-US" sz="1500" b="0" i="0" u="none" strike="noStrike">
                        <a:solidFill>
                          <a:srgbClr val="0C1752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5080" marR="5080" marT="5080" marB="0" anchor="ctr"/>
                </a:tc>
                <a:extLst>
                  <a:ext uri="{0D108BD9-81ED-4DB2-BD59-A6C34878D82A}">
                    <a16:rowId xmlns:a16="http://schemas.microsoft.com/office/drawing/2014/main" val="1066690115"/>
                  </a:ext>
                </a:extLst>
              </a:tr>
              <a:tr h="4757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u="none" strike="noStrike" dirty="0">
                          <a:solidFill>
                            <a:srgbClr val="0C1752"/>
                          </a:solidFill>
                          <a:effectLst/>
                          <a:latin typeface="Montserrat" panose="00000500000000000000" pitchFamily="2" charset="0"/>
                        </a:rPr>
                        <a:t>Tone</a:t>
                      </a:r>
                      <a:endParaRPr lang="en-US" sz="1500" b="1" i="0" u="none" strike="noStrike" dirty="0">
                        <a:solidFill>
                          <a:srgbClr val="0C1752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solidFill>
                            <a:srgbClr val="0C1752"/>
                          </a:solidFill>
                          <a:effectLst/>
                          <a:latin typeface="Montserrat" panose="00000500000000000000" pitchFamily="2" charset="0"/>
                        </a:rPr>
                        <a:t>Neutral, conversational, or simplified.</a:t>
                      </a:r>
                      <a:endParaRPr lang="en-US" sz="1500" b="0" i="0" u="none" strike="noStrike" dirty="0">
                        <a:solidFill>
                          <a:srgbClr val="0C1752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solidFill>
                            <a:srgbClr val="0C1752"/>
                          </a:solidFill>
                          <a:effectLst/>
                          <a:latin typeface="Montserrat" panose="00000500000000000000" pitchFamily="2" charset="0"/>
                        </a:rPr>
                        <a:t>Directed, consistent with the defined role or task.</a:t>
                      </a:r>
                      <a:endParaRPr lang="en-US" sz="1500" b="0" i="0" u="none" strike="noStrike">
                        <a:solidFill>
                          <a:srgbClr val="0C1752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5080" marR="5080" marT="5080" marB="0" anchor="ctr"/>
                </a:tc>
                <a:extLst>
                  <a:ext uri="{0D108BD9-81ED-4DB2-BD59-A6C34878D82A}">
                    <a16:rowId xmlns:a16="http://schemas.microsoft.com/office/drawing/2014/main" val="1551688554"/>
                  </a:ext>
                </a:extLst>
              </a:tr>
              <a:tr h="4757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u="none" strike="noStrike" dirty="0">
                          <a:solidFill>
                            <a:srgbClr val="0C1752"/>
                          </a:solidFill>
                          <a:effectLst/>
                          <a:latin typeface="Montserrat" panose="00000500000000000000" pitchFamily="2" charset="0"/>
                        </a:rPr>
                        <a:t>Depth</a:t>
                      </a:r>
                      <a:endParaRPr lang="en-US" sz="1500" b="1" i="0" u="none" strike="noStrike" dirty="0">
                        <a:solidFill>
                          <a:srgbClr val="0C1752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solidFill>
                            <a:srgbClr val="0C1752"/>
                          </a:solidFill>
                          <a:effectLst/>
                          <a:latin typeface="Montserrat" panose="00000500000000000000" pitchFamily="2" charset="0"/>
                        </a:rPr>
                        <a:t>Broad and less detailed.</a:t>
                      </a:r>
                      <a:endParaRPr lang="en-US" sz="1500" b="0" i="0" u="none" strike="noStrike">
                        <a:solidFill>
                          <a:srgbClr val="0C1752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solidFill>
                            <a:srgbClr val="0C1752"/>
                          </a:solidFill>
                          <a:effectLst/>
                          <a:latin typeface="Montserrat" panose="00000500000000000000" pitchFamily="2" charset="0"/>
                        </a:rPr>
                        <a:t>Detailed and precise, reflecting expertise or intent.</a:t>
                      </a:r>
                      <a:endParaRPr lang="en-US" sz="1500" b="0" i="0" u="none" strike="noStrike">
                        <a:solidFill>
                          <a:srgbClr val="0C1752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5080" marR="5080" marT="5080" marB="0" anchor="ctr"/>
                </a:tc>
                <a:extLst>
                  <a:ext uri="{0D108BD9-81ED-4DB2-BD59-A6C34878D82A}">
                    <a16:rowId xmlns:a16="http://schemas.microsoft.com/office/drawing/2014/main" val="447565280"/>
                  </a:ext>
                </a:extLst>
              </a:tr>
              <a:tr h="4757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u="none" strike="noStrike" dirty="0">
                          <a:solidFill>
                            <a:srgbClr val="0C1752"/>
                          </a:solidFill>
                          <a:effectLst/>
                          <a:latin typeface="Montserrat" panose="00000500000000000000" pitchFamily="2" charset="0"/>
                        </a:rPr>
                        <a:t>Focus</a:t>
                      </a:r>
                      <a:endParaRPr lang="en-US" sz="1500" b="1" i="0" u="none" strike="noStrike" dirty="0">
                        <a:solidFill>
                          <a:srgbClr val="0C1752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solidFill>
                            <a:srgbClr val="0C1752"/>
                          </a:solidFill>
                          <a:effectLst/>
                          <a:latin typeface="Montserrat" panose="00000500000000000000" pitchFamily="2" charset="0"/>
                        </a:rPr>
                        <a:t>Balances detail and simplicity for a wide audience.</a:t>
                      </a:r>
                      <a:endParaRPr lang="en-US" sz="1500" b="0" i="0" u="none" strike="noStrike">
                        <a:solidFill>
                          <a:srgbClr val="0C1752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solidFill>
                            <a:srgbClr val="0C1752"/>
                          </a:solidFill>
                          <a:effectLst/>
                          <a:latin typeface="Montserrat" panose="00000500000000000000" pitchFamily="2" charset="0"/>
                        </a:rPr>
                        <a:t>Tailored to the specific context or domain.</a:t>
                      </a:r>
                      <a:endParaRPr lang="en-US" sz="1500" b="0" i="0" u="none" strike="noStrike" dirty="0">
                        <a:solidFill>
                          <a:srgbClr val="0C1752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5080" marR="5080" marT="5080" marB="0" anchor="ctr"/>
                </a:tc>
                <a:extLst>
                  <a:ext uri="{0D108BD9-81ED-4DB2-BD59-A6C34878D82A}">
                    <a16:rowId xmlns:a16="http://schemas.microsoft.com/office/drawing/2014/main" val="4019719836"/>
                  </a:ext>
                </a:extLst>
              </a:tr>
              <a:tr h="4757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u="none" strike="noStrike">
                          <a:solidFill>
                            <a:srgbClr val="0C1752"/>
                          </a:solidFill>
                          <a:effectLst/>
                          <a:latin typeface="Montserrat" panose="00000500000000000000" pitchFamily="2" charset="0"/>
                        </a:rPr>
                        <a:t>Consistency</a:t>
                      </a:r>
                      <a:endParaRPr lang="en-US" sz="1500" b="1" i="0" u="none" strike="noStrike">
                        <a:solidFill>
                          <a:srgbClr val="0C1752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solidFill>
                            <a:srgbClr val="0C1752"/>
                          </a:solidFill>
                          <a:effectLst/>
                          <a:latin typeface="Montserrat" panose="00000500000000000000" pitchFamily="2" charset="0"/>
                        </a:rPr>
                        <a:t>Variable depending on user input alone.</a:t>
                      </a:r>
                      <a:endParaRPr lang="en-US" sz="1500" b="0" i="0" u="none" strike="noStrike">
                        <a:solidFill>
                          <a:srgbClr val="0C1752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solidFill>
                            <a:srgbClr val="0C1752"/>
                          </a:solidFill>
                          <a:effectLst/>
                          <a:latin typeface="Montserrat" panose="00000500000000000000" pitchFamily="2" charset="0"/>
                        </a:rPr>
                        <a:t>High consistency, adhering to the role or persona.</a:t>
                      </a:r>
                      <a:endParaRPr lang="en-US" sz="1500" b="0" i="0" u="none" strike="noStrike" dirty="0">
                        <a:solidFill>
                          <a:srgbClr val="0C1752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5080" marR="5080" marT="5080" marB="0" anchor="ctr"/>
                </a:tc>
                <a:extLst>
                  <a:ext uri="{0D108BD9-81ED-4DB2-BD59-A6C34878D82A}">
                    <a16:rowId xmlns:a16="http://schemas.microsoft.com/office/drawing/2014/main" val="2146744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09032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BDECD-7D79-0A83-90F4-A847B0DBC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3B4172-33E8-5954-F5D5-7DF5D998A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E07DB4-2D52-91FC-1456-BFC0FC1B18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0DA8FF00-BAFB-F4B0-53C1-1F069A4256D9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Practical Example: With and Without System Prompt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F0A3F9-D5BC-3BA0-C4AC-AB69AD3AF608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8F804A-33E5-BCAC-7F90-34CC232EE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248" y="1377094"/>
            <a:ext cx="4516033" cy="31109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12A68F-680E-3CB8-BF43-9CD318B0360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153" t="7235" r="15175" b="13374"/>
          <a:stretch/>
        </p:blipFill>
        <p:spPr>
          <a:xfrm>
            <a:off x="6521575" y="1265724"/>
            <a:ext cx="4492006" cy="34637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416C6D-2F17-FEEB-BE58-123D45BCEF2A}"/>
              </a:ext>
            </a:extLst>
          </p:cNvPr>
          <p:cNvSpPr txBox="1"/>
          <p:nvPr/>
        </p:nvSpPr>
        <p:spPr>
          <a:xfrm>
            <a:off x="1085333" y="4729464"/>
            <a:ext cx="52439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46"/>
            <a:r>
              <a:rPr lang="en-US" b="1" dirty="0">
                <a:solidFill>
                  <a:srgbClr val="000000"/>
                </a:solidFill>
                <a:latin typeface="Montserrat" panose="00000500000000000000" pitchFamily="2" charset="0"/>
              </a:rPr>
              <a:t>System Prompt:</a:t>
            </a:r>
            <a:r>
              <a:rPr lang="en-US" dirty="0">
                <a:solidFill>
                  <a:srgbClr val="000000"/>
                </a:solidFill>
                <a:latin typeface="Montserrat" panose="00000500000000000000" pitchFamily="2" charset="0"/>
              </a:rPr>
              <a:t> You are a teacher who explains things to 5-year-old</a:t>
            </a:r>
          </a:p>
          <a:p>
            <a:pPr defTabSz="914446"/>
            <a:r>
              <a:rPr lang="en-US" b="1" dirty="0">
                <a:solidFill>
                  <a:srgbClr val="000000"/>
                </a:solidFill>
                <a:latin typeface="Montserrat" panose="00000500000000000000" pitchFamily="2" charset="0"/>
              </a:rPr>
              <a:t>User Prompt: </a:t>
            </a:r>
            <a:r>
              <a:rPr lang="en-US" dirty="0">
                <a:solidFill>
                  <a:srgbClr val="000000"/>
                </a:solidFill>
                <a:latin typeface="Montserrat" panose="00000500000000000000" pitchFamily="2" charset="0"/>
              </a:rPr>
              <a:t>Explain Pythagoras theorem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5C7D3B-DDD5-6A08-002F-C25D5113A189}"/>
              </a:ext>
            </a:extLst>
          </p:cNvPr>
          <p:cNvSpPr txBox="1"/>
          <p:nvPr/>
        </p:nvSpPr>
        <p:spPr>
          <a:xfrm>
            <a:off x="1511182" y="1007762"/>
            <a:ext cx="273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C1752"/>
                </a:solidFill>
                <a:latin typeface="Montserrat" panose="00000500000000000000" pitchFamily="2" charset="0"/>
              </a:rPr>
              <a:t>With System Prompt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540B45-3901-0610-CC42-DB33CFD4378A}"/>
              </a:ext>
            </a:extLst>
          </p:cNvPr>
          <p:cNvSpPr txBox="1"/>
          <p:nvPr/>
        </p:nvSpPr>
        <p:spPr>
          <a:xfrm>
            <a:off x="7116115" y="1010872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C1752"/>
                </a:solidFill>
                <a:latin typeface="Montserrat" panose="00000500000000000000" pitchFamily="2" charset="0"/>
              </a:rPr>
              <a:t>Without System Prompt</a:t>
            </a:r>
          </a:p>
        </p:txBody>
      </p:sp>
    </p:spTree>
    <p:extLst>
      <p:ext uri="{BB962C8B-B14F-4D97-AF65-F5344CB8AC3E}">
        <p14:creationId xmlns:p14="http://schemas.microsoft.com/office/powerpoint/2010/main" val="279700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0DE39-427F-E529-BE7D-556CFEDF3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5FEF3B-3D6E-1C11-E287-38A16044E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344CE7-23C7-9466-D7FF-11DD14738C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73D105B5-FB61-2988-B21F-2D32444437EE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Key AI Components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2EE072-D939-2A18-F6C9-A2CBFB91F406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4" name="Shape 288">
            <a:extLst>
              <a:ext uri="{FF2B5EF4-FFF2-40B4-BE49-F238E27FC236}">
                <a16:creationId xmlns:a16="http://schemas.microsoft.com/office/drawing/2014/main" id="{25F373AD-11AA-6E92-A663-28E001DE4CE2}"/>
              </a:ext>
            </a:extLst>
          </p:cNvPr>
          <p:cNvSpPr/>
          <p:nvPr/>
        </p:nvSpPr>
        <p:spPr>
          <a:xfrm>
            <a:off x="1198851" y="887472"/>
            <a:ext cx="2342487" cy="2342487"/>
          </a:xfrm>
          <a:prstGeom prst="ellipse">
            <a:avLst/>
          </a:prstGeom>
          <a:solidFill>
            <a:srgbClr val="0C175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171459" hangingPunct="0">
              <a:def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200" kern="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Montserrat" panose="00000500000000000000" pitchFamily="2" charset="0"/>
              <a:ea typeface="Arial"/>
              <a:cs typeface="Arial"/>
              <a:sym typeface="Helvetica Neue UltraLight"/>
            </a:endParaRPr>
          </a:p>
        </p:txBody>
      </p:sp>
      <p:sp>
        <p:nvSpPr>
          <p:cNvPr id="10" name="Shape 289">
            <a:extLst>
              <a:ext uri="{FF2B5EF4-FFF2-40B4-BE49-F238E27FC236}">
                <a16:creationId xmlns:a16="http://schemas.microsoft.com/office/drawing/2014/main" id="{3FB63DC7-B016-6EBC-AFB6-8AFBF3DA51ED}"/>
              </a:ext>
            </a:extLst>
          </p:cNvPr>
          <p:cNvSpPr/>
          <p:nvPr/>
        </p:nvSpPr>
        <p:spPr>
          <a:xfrm>
            <a:off x="4863275" y="891594"/>
            <a:ext cx="2342487" cy="2342487"/>
          </a:xfrm>
          <a:prstGeom prst="ellipse">
            <a:avLst/>
          </a:prstGeom>
          <a:solidFill>
            <a:srgbClr val="11CCDD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171459" hangingPunct="0">
              <a:def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200" kern="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Montserrat" panose="00000500000000000000" pitchFamily="2" charset="0"/>
              <a:ea typeface="Arial"/>
              <a:cs typeface="Arial"/>
              <a:sym typeface="Helvetica Neue UltraLight"/>
            </a:endParaRPr>
          </a:p>
        </p:txBody>
      </p:sp>
      <p:sp>
        <p:nvSpPr>
          <p:cNvPr id="11" name="Shape 290">
            <a:extLst>
              <a:ext uri="{FF2B5EF4-FFF2-40B4-BE49-F238E27FC236}">
                <a16:creationId xmlns:a16="http://schemas.microsoft.com/office/drawing/2014/main" id="{C87F1606-16BE-2874-8E69-15E3816E98BA}"/>
              </a:ext>
            </a:extLst>
          </p:cNvPr>
          <p:cNvSpPr/>
          <p:nvPr/>
        </p:nvSpPr>
        <p:spPr>
          <a:xfrm>
            <a:off x="8489504" y="887472"/>
            <a:ext cx="2342487" cy="2342487"/>
          </a:xfrm>
          <a:prstGeom prst="ellipse">
            <a:avLst/>
          </a:prstGeom>
          <a:solidFill>
            <a:srgbClr val="D56E4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171459" hangingPunct="0">
              <a:def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200" kern="0" dirty="0">
              <a:solidFill>
                <a:srgbClr val="D56E48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Montserrat" panose="00000500000000000000" pitchFamily="2" charset="0"/>
              <a:ea typeface="Arial"/>
              <a:cs typeface="Arial"/>
              <a:sym typeface="Helvetica Neue UltraLight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555CADB-2AC0-E0FC-6C98-2B57D6CC6509}"/>
              </a:ext>
            </a:extLst>
          </p:cNvPr>
          <p:cNvSpPr txBox="1">
            <a:spLocks/>
          </p:cNvSpPr>
          <p:nvPr/>
        </p:nvSpPr>
        <p:spPr>
          <a:xfrm>
            <a:off x="8150635" y="3450810"/>
            <a:ext cx="3663158" cy="139589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anklin Gothic Medium" panose="020B06030201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  <a:buClr>
                <a:srgbClr val="0B8ECC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anklin Gothic Medium" panose="020B06030201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anklin Gothic Medium" panose="020B06030201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anklin Gothic Medium" panose="020B06030201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anklin Gothic Medium" panose="020B06030201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660" indent="-231660" algn="ctr" defTabSz="609630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00000"/>
              </a:buClr>
              <a:buNone/>
            </a:pPr>
            <a:r>
              <a:rPr lang="en-US" dirty="0">
                <a:solidFill>
                  <a:srgbClr val="000000"/>
                </a:solidFill>
                <a:uFill>
                  <a:solidFill>
                    <a:srgbClr val="323C40"/>
                  </a:solidFill>
                </a:uFill>
                <a:latin typeface="Montserrat" panose="00000500000000000000" pitchFamily="2" charset="0"/>
                <a:cs typeface="Mongolian Baiti" panose="03000500000000000000" pitchFamily="66" charset="0"/>
              </a:rPr>
              <a:t>Computational resources (e.g.: GPUs) to handle large datasets and run complex algorithms.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70D97C7-862D-757E-69D5-E5B017CEB69D}"/>
              </a:ext>
            </a:extLst>
          </p:cNvPr>
          <p:cNvSpPr txBox="1">
            <a:spLocks/>
          </p:cNvSpPr>
          <p:nvPr/>
        </p:nvSpPr>
        <p:spPr>
          <a:xfrm>
            <a:off x="587210" y="3450810"/>
            <a:ext cx="3292995" cy="105894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anklin Gothic Medium" panose="020B06030201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  <a:buClr>
                <a:srgbClr val="0B8ECC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anklin Gothic Medium" panose="020B06030201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anklin Gothic Medium" panose="020B06030201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anklin Gothic Medium" panose="020B06030201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anklin Gothic Medium" panose="020B06030201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660" indent="-231660" algn="ctr" defTabSz="609630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00000"/>
              </a:buClr>
              <a:buNone/>
            </a:pPr>
            <a:r>
              <a:rPr lang="en-US" dirty="0">
                <a:solidFill>
                  <a:srgbClr val="000000"/>
                </a:solidFill>
                <a:uFill>
                  <a:solidFill>
                    <a:srgbClr val="323C40"/>
                  </a:solidFill>
                </a:uFill>
                <a:latin typeface="Montserrat" panose="00000500000000000000" pitchFamily="2" charset="0"/>
                <a:cs typeface="Mongolian Baiti" panose="03000500000000000000" pitchFamily="66" charset="0"/>
              </a:rPr>
              <a:t>The foundation of AI, as it requires large amounts of data for training.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2095D3-2068-D5D3-BDF0-76FE1D199C0B}"/>
              </a:ext>
            </a:extLst>
          </p:cNvPr>
          <p:cNvSpPr txBox="1"/>
          <p:nvPr/>
        </p:nvSpPr>
        <p:spPr>
          <a:xfrm>
            <a:off x="1382668" y="1789904"/>
            <a:ext cx="1892490" cy="38213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 defTabSz="914446">
              <a:lnSpc>
                <a:spcPct val="130000"/>
              </a:lnSpc>
              <a:spcBef>
                <a:spcPts val="400"/>
              </a:spcBef>
              <a:spcAft>
                <a:spcPts val="800"/>
              </a:spcAft>
              <a:buClr>
                <a:srgbClr val="0B8ECC"/>
              </a:buClr>
            </a:pPr>
            <a:r>
              <a:rPr lang="en-US" sz="2133" b="1" dirty="0">
                <a:solidFill>
                  <a:srgbClr val="FFFFFF"/>
                </a:solidFill>
                <a:latin typeface="Montserrat" panose="00000500000000000000" pitchFamily="2" charset="0"/>
              </a:rPr>
              <a:t>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D5603A-4B6B-FFFB-2EF1-A5B2311CB6B4}"/>
              </a:ext>
            </a:extLst>
          </p:cNvPr>
          <p:cNvSpPr txBox="1"/>
          <p:nvPr/>
        </p:nvSpPr>
        <p:spPr>
          <a:xfrm>
            <a:off x="5076348" y="1867646"/>
            <a:ext cx="1892490" cy="38213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 defTabSz="914446">
              <a:lnSpc>
                <a:spcPct val="130000"/>
              </a:lnSpc>
              <a:spcBef>
                <a:spcPts val="400"/>
              </a:spcBef>
              <a:spcAft>
                <a:spcPts val="800"/>
              </a:spcAft>
              <a:buClr>
                <a:srgbClr val="0B8ECC"/>
              </a:buClr>
            </a:pPr>
            <a:r>
              <a:rPr lang="en-US" sz="2133" b="1" dirty="0">
                <a:solidFill>
                  <a:srgbClr val="FFFFFF"/>
                </a:solidFill>
                <a:latin typeface="Montserrat" panose="00000500000000000000" pitchFamily="2" charset="0"/>
              </a:rPr>
              <a:t>Algorithms (Models)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223ED2-1199-E9D0-C1A7-3E8587723739}"/>
              </a:ext>
            </a:extLst>
          </p:cNvPr>
          <p:cNvSpPr txBox="1"/>
          <p:nvPr/>
        </p:nvSpPr>
        <p:spPr>
          <a:xfrm>
            <a:off x="8714502" y="1867645"/>
            <a:ext cx="1892490" cy="38213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 defTabSz="914446">
              <a:lnSpc>
                <a:spcPct val="130000"/>
              </a:lnSpc>
              <a:spcBef>
                <a:spcPts val="400"/>
              </a:spcBef>
              <a:spcAft>
                <a:spcPts val="800"/>
              </a:spcAft>
              <a:buClr>
                <a:srgbClr val="0B8ECC"/>
              </a:buClr>
            </a:pPr>
            <a:r>
              <a:rPr lang="en-US" sz="2133" b="1" dirty="0">
                <a:solidFill>
                  <a:srgbClr val="FFFFFF"/>
                </a:solidFill>
                <a:latin typeface="Montserrat" panose="00000500000000000000" pitchFamily="2" charset="0"/>
              </a:rPr>
              <a:t>Computing Power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F692D63D-7ECE-6BEE-EE7A-CE587F610714}"/>
              </a:ext>
            </a:extLst>
          </p:cNvPr>
          <p:cNvSpPr txBox="1">
            <a:spLocks/>
          </p:cNvSpPr>
          <p:nvPr/>
        </p:nvSpPr>
        <p:spPr>
          <a:xfrm>
            <a:off x="4386832" y="3450810"/>
            <a:ext cx="3590841" cy="106349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anklin Gothic Medium" panose="020B06030201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  <a:buClr>
                <a:srgbClr val="0B8ECC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anklin Gothic Medium" panose="020B06030201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anklin Gothic Medium" panose="020B06030201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anklin Gothic Medium" panose="020B06030201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anklin Gothic Medium" panose="020B06030201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660" indent="-231660" algn="ctr" defTabSz="609630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00000"/>
              </a:buClr>
              <a:buNone/>
            </a:pPr>
            <a:r>
              <a:rPr lang="en-US" dirty="0">
                <a:solidFill>
                  <a:srgbClr val="000000"/>
                </a:solidFill>
                <a:uFill>
                  <a:solidFill>
                    <a:srgbClr val="323C40"/>
                  </a:solidFill>
                </a:uFill>
                <a:latin typeface="Montserrat" panose="00000500000000000000" pitchFamily="2" charset="0"/>
                <a:cs typeface="Mongolian Baiti" panose="03000500000000000000" pitchFamily="66" charset="0"/>
              </a:rPr>
              <a:t>Mathematical models that process data to recognize patterns &amp; make decisions. </a:t>
            </a:r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E50DC28C-390E-B32F-A653-F4F4781C9BAB}"/>
              </a:ext>
            </a:extLst>
          </p:cNvPr>
          <p:cNvSpPr/>
          <p:nvPr/>
        </p:nvSpPr>
        <p:spPr>
          <a:xfrm>
            <a:off x="3774028" y="1610198"/>
            <a:ext cx="864247" cy="892447"/>
          </a:xfrm>
          <a:prstGeom prst="plus">
            <a:avLst>
              <a:gd name="adj" fmla="val 38648"/>
            </a:avLst>
          </a:prstGeom>
          <a:solidFill>
            <a:srgbClr val="ADB9CA"/>
          </a:solidFill>
        </p:spPr>
        <p:txBody>
          <a:bodyPr rtlCol="0" anchor="ctr">
            <a:noAutofit/>
          </a:bodyPr>
          <a:lstStyle/>
          <a:p>
            <a:pPr defTabSz="914446"/>
            <a:endParaRPr lang="en-US" dirty="0">
              <a:solidFill>
                <a:srgbClr val="000000"/>
              </a:solidFill>
              <a:latin typeface="Montserrat" panose="00000500000000000000" pitchFamily="2" charset="0"/>
            </a:endParaRPr>
          </a:p>
        </p:txBody>
      </p:sp>
      <p:sp>
        <p:nvSpPr>
          <p:cNvPr id="19" name="Cross 18">
            <a:extLst>
              <a:ext uri="{FF2B5EF4-FFF2-40B4-BE49-F238E27FC236}">
                <a16:creationId xmlns:a16="http://schemas.microsoft.com/office/drawing/2014/main" id="{7CDDD2FF-C46B-47D7-789C-93B5997C8440}"/>
              </a:ext>
            </a:extLst>
          </p:cNvPr>
          <p:cNvSpPr/>
          <p:nvPr/>
        </p:nvSpPr>
        <p:spPr>
          <a:xfrm>
            <a:off x="7430760" y="1597309"/>
            <a:ext cx="864247" cy="892447"/>
          </a:xfrm>
          <a:prstGeom prst="plus">
            <a:avLst>
              <a:gd name="adj" fmla="val 38648"/>
            </a:avLst>
          </a:prstGeom>
          <a:solidFill>
            <a:srgbClr val="ADB9CA"/>
          </a:solidFill>
        </p:spPr>
        <p:txBody>
          <a:bodyPr rtlCol="0" anchor="ctr">
            <a:noAutofit/>
          </a:bodyPr>
          <a:lstStyle/>
          <a:p>
            <a:pPr defTabSz="914446"/>
            <a:endParaRPr lang="en-US" dirty="0">
              <a:solidFill>
                <a:srgbClr val="000000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9510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185E8-D6D5-E269-C40D-D32385B93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F81992-39A1-EE8F-F6D3-A7AEFD6B8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FFE630-A59A-381D-04AA-CDD0E4DA16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F2EADC72-4589-31C3-FC69-F5BA9770B6E1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Temperature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B3B415-715A-F4DA-BD63-5117AA8A892C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FDBE25-BB75-0C4F-B453-D35D4307E307}"/>
              </a:ext>
            </a:extLst>
          </p:cNvPr>
          <p:cNvSpPr txBox="1"/>
          <p:nvPr/>
        </p:nvSpPr>
        <p:spPr>
          <a:xfrm>
            <a:off x="183144" y="802490"/>
            <a:ext cx="12562472" cy="2336176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>
            <a:defPPr>
              <a:defRPr lang="en-US"/>
            </a:defPPr>
            <a:lvl1pPr marL="342900" indent="-342900">
              <a:lnSpc>
                <a:spcPct val="120000"/>
              </a:lnSpc>
              <a:spcBef>
                <a:spcPts val="1500"/>
              </a:spcBef>
              <a:spcAft>
                <a:spcPts val="5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400"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114425" indent="-428625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714500" indent="-3429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2400300" indent="-3429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3086100" indent="-3429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3771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6pPr>
            <a:lvl7pPr marL="44577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7pPr>
            <a:lvl8pPr marL="51435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8pPr>
            <a:lvl9pPr marL="58293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9pPr>
          </a:lstStyle>
          <a:p>
            <a:pPr marL="228611" indent="-228611" defTabSz="914446">
              <a:spcBef>
                <a:spcPts val="1000"/>
              </a:spcBef>
              <a:spcAft>
                <a:spcPts val="333"/>
              </a:spcAft>
            </a:pPr>
            <a:r>
              <a:rPr lang="en-US" sz="1700" dirty="0">
                <a:solidFill>
                  <a:srgbClr val="000000"/>
                </a:solidFill>
                <a:latin typeface="Montserrat" panose="00000500000000000000" pitchFamily="2" charset="0"/>
              </a:rPr>
              <a:t>Temperature in natural language generation is a parameter that controls the randomness of predictions. </a:t>
            </a:r>
          </a:p>
          <a:p>
            <a:pPr marL="228611" indent="-228611" defTabSz="914446">
              <a:spcBef>
                <a:spcPts val="1000"/>
              </a:spcBef>
              <a:spcAft>
                <a:spcPts val="333"/>
              </a:spcAft>
            </a:pPr>
            <a:r>
              <a:rPr lang="en-US" sz="1700" dirty="0">
                <a:solidFill>
                  <a:srgbClr val="000000"/>
                </a:solidFill>
                <a:latin typeface="Montserrat" panose="00000500000000000000" pitchFamily="2" charset="0"/>
              </a:rPr>
              <a:t>It affects the model's likelihood of choosing less probable options.</a:t>
            </a:r>
          </a:p>
          <a:p>
            <a:pPr marL="228611" indent="-228611" defTabSz="914446">
              <a:spcBef>
                <a:spcPts val="1000"/>
              </a:spcBef>
              <a:spcAft>
                <a:spcPts val="333"/>
              </a:spcAft>
            </a:pPr>
            <a:endParaRPr lang="en-US" sz="1700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marL="0" indent="0" defTabSz="914446">
              <a:spcBef>
                <a:spcPts val="1000"/>
              </a:spcBef>
              <a:spcAft>
                <a:spcPts val="333"/>
              </a:spcAft>
              <a:buNone/>
            </a:pPr>
            <a:endParaRPr lang="en-US" sz="1700" dirty="0">
              <a:solidFill>
                <a:srgbClr val="000000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CB3CC9-4917-9073-ED38-54A367617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84" y="2927748"/>
            <a:ext cx="6262143" cy="312776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CC9FFA-DA9A-526E-9525-366AE7DAFACF}"/>
              </a:ext>
            </a:extLst>
          </p:cNvPr>
          <p:cNvCxnSpPr>
            <a:cxnSpLocks/>
          </p:cNvCxnSpPr>
          <p:nvPr/>
        </p:nvCxnSpPr>
        <p:spPr>
          <a:xfrm flipV="1">
            <a:off x="5503091" y="3698552"/>
            <a:ext cx="1847902" cy="802350"/>
          </a:xfrm>
          <a:prstGeom prst="straightConnector1">
            <a:avLst/>
          </a:prstGeom>
          <a:noFill/>
          <a:ln w="57150" cap="flat" cmpd="sng" algn="ctr">
            <a:solidFill>
              <a:srgbClr val="D56E48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1281DA0-F52F-F50F-146B-003CB15480D1}"/>
              </a:ext>
            </a:extLst>
          </p:cNvPr>
          <p:cNvSpPr txBox="1"/>
          <p:nvPr/>
        </p:nvSpPr>
        <p:spPr>
          <a:xfrm>
            <a:off x="7384288" y="2016459"/>
            <a:ext cx="4439029" cy="2256962"/>
          </a:xfrm>
          <a:prstGeom prst="rect">
            <a:avLst/>
          </a:prstGeom>
          <a:ln w="38100">
            <a:solidFill>
              <a:srgbClr val="D56E48"/>
            </a:solidFill>
          </a:ln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R="0" lvl="0" indent="0" defTabSz="1371600" fontAlgn="auto">
              <a:lnSpc>
                <a:spcPct val="120000"/>
              </a:lnSpc>
              <a:spcBef>
                <a:spcPts val="1500"/>
              </a:spcBef>
              <a:spcAft>
                <a:spcPts val="500"/>
              </a:spcAft>
              <a:buClr>
                <a:srgbClr val="0B8ECC"/>
              </a:buClr>
              <a:buSzTx/>
              <a:buFont typeface="Arial" panose="020B0604020202020204" pitchFamily="34" charset="0"/>
              <a:buNone/>
              <a:tabLst/>
              <a:defRPr kumimoji="0" sz="1400" b="1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114425" indent="-428625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714500" indent="-3429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2400300" indent="-3429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3086100" indent="-3429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3771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6pPr>
            <a:lvl7pPr marL="44577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7pPr>
            <a:lvl8pPr marL="51435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8pPr>
            <a:lvl9pPr marL="58293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700" kern="1200" dirty="0">
                <a:solidFill>
                  <a:schemeClr val="tx1"/>
                </a:solidFill>
              </a:rPr>
              <a:t>Temperature ranges from 0 and 2:</a:t>
            </a:r>
            <a:endParaRPr lang="en-US" sz="1700" kern="1200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700" b="0" dirty="0">
                <a:latin typeface="Montserrat" panose="00000500000000000000" pitchFamily="2" charset="0"/>
              </a:rPr>
              <a:t>High temperature introduces creativity and diversity.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700" b="0" dirty="0">
                <a:latin typeface="Montserrat" panose="00000500000000000000" pitchFamily="2" charset="0"/>
              </a:rPr>
              <a:t>Low temperature ensures predictability and coherence.</a:t>
            </a:r>
          </a:p>
        </p:txBody>
      </p:sp>
    </p:spTree>
    <p:extLst>
      <p:ext uri="{BB962C8B-B14F-4D97-AF65-F5344CB8AC3E}">
        <p14:creationId xmlns:p14="http://schemas.microsoft.com/office/powerpoint/2010/main" val="38870589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FD1C5-C226-C6CB-A51F-EDF19DDCC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269FBB-5510-2F9E-66F4-838A5E521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3A128D-3D71-7AA4-60C1-ECDB0BB99A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F70DFA4D-0BF6-F200-A055-6C16C9AB08ED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Temperature Example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D08A96-FEBC-46A7-D11A-5C98E017648B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9DC102-F59D-1538-D203-0A889FDDD277}"/>
              </a:ext>
            </a:extLst>
          </p:cNvPr>
          <p:cNvSpPr txBox="1"/>
          <p:nvPr/>
        </p:nvSpPr>
        <p:spPr>
          <a:xfrm>
            <a:off x="855133" y="1494424"/>
            <a:ext cx="8432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46"/>
            <a:endParaRPr lang="en-US" dirty="0">
              <a:solidFill>
                <a:srgbClr val="000000"/>
              </a:solidFill>
              <a:latin typeface="Cambria" panose="02040503050406030204"/>
            </a:endParaRPr>
          </a:p>
          <a:p>
            <a:pPr defTabSz="914446"/>
            <a:endParaRPr lang="en-US" dirty="0">
              <a:solidFill>
                <a:srgbClr val="000000"/>
              </a:solidFill>
              <a:latin typeface="Cambria" panose="02040503050406030204"/>
            </a:endParaRPr>
          </a:p>
          <a:p>
            <a:pPr defTabSz="914446"/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B18C7E-1523-E80C-91A9-D2F48829E824}"/>
              </a:ext>
            </a:extLst>
          </p:cNvPr>
          <p:cNvSpPr txBox="1"/>
          <p:nvPr/>
        </p:nvSpPr>
        <p:spPr>
          <a:xfrm>
            <a:off x="95455" y="1043303"/>
            <a:ext cx="11214359" cy="369332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>
            <a:defPPr>
              <a:defRPr lang="en-US"/>
            </a:defPPr>
            <a:lvl1pPr marL="228611" indent="-228611" defTabSz="914446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1700">
                <a:solidFill>
                  <a:srgbClr val="000000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114425" indent="-428625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714500" indent="-3429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2400300" indent="-3429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3086100" indent="-3429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3771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6pPr>
            <a:lvl7pPr marL="44577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7pPr>
            <a:lvl8pPr marL="51435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8pPr>
            <a:lvl9pPr marL="58293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Complete the sentence with two words. The most important thing in life….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294681-0824-0008-5910-FBDD441FD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31" y="1887661"/>
            <a:ext cx="5782733" cy="23527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7FB2A2-5CBB-1F40-6424-8F64E5F32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3264" y="1940488"/>
            <a:ext cx="5416156" cy="22664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0A43DA-193A-6BAB-21AD-04F195044514}"/>
              </a:ext>
            </a:extLst>
          </p:cNvPr>
          <p:cNvSpPr txBox="1"/>
          <p:nvPr/>
        </p:nvSpPr>
        <p:spPr>
          <a:xfrm>
            <a:off x="1508211" y="1534452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Montserrat" panose="00000500000000000000" pitchFamily="2" charset="0"/>
              </a:rPr>
              <a:t>Temperature =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FDA526-D472-40B6-A690-E0699FE759A3}"/>
              </a:ext>
            </a:extLst>
          </p:cNvPr>
          <p:cNvSpPr txBox="1"/>
          <p:nvPr/>
        </p:nvSpPr>
        <p:spPr>
          <a:xfrm>
            <a:off x="8291483" y="1539793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Montserrat" panose="00000500000000000000" pitchFamily="2" charset="0"/>
              </a:rPr>
              <a:t>Temperature = 2</a:t>
            </a:r>
          </a:p>
        </p:txBody>
      </p:sp>
    </p:spTree>
    <p:extLst>
      <p:ext uri="{BB962C8B-B14F-4D97-AF65-F5344CB8AC3E}">
        <p14:creationId xmlns:p14="http://schemas.microsoft.com/office/powerpoint/2010/main" val="22505984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B4EF9-E7BD-CE20-5F96-310D6B684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FB0499-0C02-CEF9-F741-A439FF93099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17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DF2440-F515-6796-0117-71654AF1B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279" y="2590801"/>
            <a:ext cx="7583721" cy="42636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482AC65-0352-45E4-0D4A-1DDBE3CF2664}"/>
              </a:ext>
            </a:extLst>
          </p:cNvPr>
          <p:cNvSpPr/>
          <p:nvPr/>
        </p:nvSpPr>
        <p:spPr>
          <a:xfrm>
            <a:off x="293914" y="793804"/>
            <a:ext cx="593416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PRACTICAL EXAMPLE: GENAI FOR FINANCIAL DATA EXTRACTION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3F1FEF-F808-4B02-4A34-70306A43A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42" y="5586363"/>
            <a:ext cx="3856133" cy="106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943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A93B0-B7A6-F7F7-2245-043E6D23C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6B3081-48CD-AA00-F377-97724B56F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56E6C0-AD73-D375-AEA8-31A58C7AF0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0B13DC28-8935-6DEB-C9E9-FDD8D841C034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Live Demo: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7584AE-D8B4-970A-865F-B0DBF838B722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EE1374-F331-B2A2-2F7B-4C6663C9F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630" y="2582389"/>
            <a:ext cx="8061490" cy="4014622"/>
          </a:xfrm>
          <a:prstGeom prst="rect">
            <a:avLst/>
          </a:prstGeom>
          <a:ln w="38100">
            <a:solidFill>
              <a:srgbClr val="11CCDD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60CFE5-B49F-E281-D2D6-0F2667D6B923}"/>
              </a:ext>
            </a:extLst>
          </p:cNvPr>
          <p:cNvSpPr txBox="1"/>
          <p:nvPr/>
        </p:nvSpPr>
        <p:spPr>
          <a:xfrm>
            <a:off x="3450749" y="975169"/>
            <a:ext cx="43419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46"/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🔗 </a:t>
            </a:r>
            <a:r>
              <a:rPr lang="en-US" b="1" dirty="0">
                <a:solidFill>
                  <a:srgbClr val="000000"/>
                </a:solidFill>
                <a:latin typeface="Cambria" panose="02040503050406030204"/>
              </a:rPr>
              <a:t>Click here to explore ChatGPT</a:t>
            </a:r>
            <a:br>
              <a:rPr lang="en-US" dirty="0">
                <a:solidFill>
                  <a:srgbClr val="000000"/>
                </a:solidFill>
                <a:latin typeface="Cambria" panose="02040503050406030204"/>
              </a:rPr>
            </a:br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		</a:t>
            </a:r>
            <a:r>
              <a:rPr lang="en-US" dirty="0">
                <a:solidFill>
                  <a:srgbClr val="000000"/>
                </a:solidFill>
                <a:latin typeface="Cambria" panose="02040503050406030204"/>
                <a:hlinkClick r:id="rId5"/>
              </a:rPr>
              <a:t>ChatGPT Signup</a:t>
            </a:r>
            <a:endParaRPr lang="en-US" dirty="0">
              <a:solidFill>
                <a:srgbClr val="000000"/>
              </a:solidFill>
              <a:latin typeface="Cambria" panose="02040503050406030204"/>
            </a:endParaRPr>
          </a:p>
          <a:p>
            <a:pPr defTabSz="914446"/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💡 </a:t>
            </a:r>
            <a:r>
              <a:rPr lang="en-US" b="1" dirty="0">
                <a:solidFill>
                  <a:srgbClr val="000000"/>
                </a:solidFill>
                <a:latin typeface="Cambria" panose="02040503050406030204"/>
              </a:rPr>
              <a:t>Click here for AI Prompts</a:t>
            </a:r>
            <a:br>
              <a:rPr lang="en-US" dirty="0">
                <a:solidFill>
                  <a:srgbClr val="000000"/>
                </a:solidFill>
                <a:latin typeface="Cambria" panose="02040503050406030204"/>
              </a:rPr>
            </a:br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		</a:t>
            </a:r>
            <a:r>
              <a:rPr lang="en-US" dirty="0">
                <a:solidFill>
                  <a:srgbClr val="000000"/>
                </a:solidFill>
                <a:latin typeface="Cambria" panose="02040503050406030204"/>
                <a:hlinkClick r:id="rId6"/>
              </a:rPr>
              <a:t>Explore Prompts</a:t>
            </a:r>
            <a:endParaRPr lang="en-US" dirty="0">
              <a:solidFill>
                <a:srgbClr val="000000"/>
              </a:solidFill>
              <a:latin typeface="Cambria" panose="02040503050406030204"/>
            </a:endParaRPr>
          </a:p>
        </p:txBody>
      </p:sp>
    </p:spTree>
    <p:extLst>
      <p:ext uri="{BB962C8B-B14F-4D97-AF65-F5344CB8AC3E}">
        <p14:creationId xmlns:p14="http://schemas.microsoft.com/office/powerpoint/2010/main" val="13538763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479FB-4E84-FF0A-EF5E-3BF142F5C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DC4C93-8510-7738-04BD-19985303D2F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17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A4003D-10A7-2C7B-738C-1BD906DD6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279" y="2590801"/>
            <a:ext cx="7583721" cy="42636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2AF654-2F30-19A7-5357-3F2AFA23A450}"/>
              </a:ext>
            </a:extLst>
          </p:cNvPr>
          <p:cNvSpPr/>
          <p:nvPr/>
        </p:nvSpPr>
        <p:spPr>
          <a:xfrm>
            <a:off x="293914" y="793804"/>
            <a:ext cx="59341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PRACTICE OPPORTUNITY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574A73-9756-AF12-09C8-1C869220D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42" y="5586363"/>
            <a:ext cx="3856133" cy="106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638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C0957-603F-3E17-35A3-BB8B9D5E3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D8800C-0F4E-8E57-D7B9-B9E18D745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CAEC76-65D7-3CEA-ADBB-C6D5B03985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30FC8D12-9821-6839-D2F6-B6504D0CACDD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Practice Opportunity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DF0227-35D8-FF20-CAB1-A4B75679A1CE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EE5773-E9E8-6185-6684-C9C6FFC39D01}"/>
              </a:ext>
            </a:extLst>
          </p:cNvPr>
          <p:cNvSpPr txBox="1"/>
          <p:nvPr/>
        </p:nvSpPr>
        <p:spPr>
          <a:xfrm>
            <a:off x="359490" y="907669"/>
            <a:ext cx="7839630" cy="5854765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>
            <a:defPPr>
              <a:defRPr lang="en-US"/>
            </a:defPPr>
            <a:lvl1pPr marL="342900" indent="-342900">
              <a:lnSpc>
                <a:spcPct val="100000"/>
              </a:lnSpc>
              <a:spcBef>
                <a:spcPts val="1500"/>
              </a:spcBef>
              <a:spcAft>
                <a:spcPts val="5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600" b="1"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114425" lvl="1" indent="-42862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600"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714500" indent="-3429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2400300" indent="-3429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3086100" indent="-3429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3771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6pPr>
            <a:lvl7pPr marL="44577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7pPr>
            <a:lvl8pPr marL="51435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8pPr>
            <a:lvl9pPr marL="58293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9pPr>
          </a:lstStyle>
          <a:p>
            <a:pPr marL="0" indent="0" defTabSz="914446">
              <a:spcBef>
                <a:spcPts val="1000"/>
              </a:spcBef>
              <a:spcAft>
                <a:spcPts val="333"/>
              </a:spcAft>
              <a:buNone/>
            </a:pPr>
            <a:r>
              <a:rPr lang="en-US" sz="1733" b="0" dirty="0">
                <a:solidFill>
                  <a:srgbClr val="000000"/>
                </a:solidFill>
                <a:latin typeface="Montserrat" panose="00000500000000000000" pitchFamily="2" charset="0"/>
              </a:rPr>
              <a:t>Assume that you are conducting a performance assessment on Walmart Inc.. Using the provided 10K document titled “Walmart-10K-2024.pdf”, complete the following tasks:</a:t>
            </a:r>
          </a:p>
          <a:p>
            <a:pPr marL="742987" lvl="1" indent="-285764" defTabSz="914446">
              <a:spcBef>
                <a:spcPts val="333"/>
              </a:spcBef>
              <a:spcAft>
                <a:spcPts val="333"/>
              </a:spcAft>
            </a:pPr>
            <a:r>
              <a:rPr lang="en-US" sz="1733" dirty="0">
                <a:solidFill>
                  <a:srgbClr val="000000"/>
                </a:solidFill>
                <a:latin typeface="Montserrat" panose="00000500000000000000" pitchFamily="2" charset="0"/>
              </a:rPr>
              <a:t>Upload the file to GPT4.o, extract the consolidated net income for all calendar years included in the document.</a:t>
            </a:r>
          </a:p>
          <a:p>
            <a:pPr marL="742987" lvl="1" indent="-285764" defTabSz="914446">
              <a:spcBef>
                <a:spcPts val="333"/>
              </a:spcBef>
              <a:spcAft>
                <a:spcPts val="333"/>
              </a:spcAft>
            </a:pPr>
            <a:r>
              <a:rPr lang="en-US" sz="1733" dirty="0">
                <a:solidFill>
                  <a:srgbClr val="000000"/>
                </a:solidFill>
                <a:latin typeface="Montserrat" panose="00000500000000000000" pitchFamily="2" charset="0"/>
              </a:rPr>
              <a:t>Perform a sanity check by comparing the extracted results to the 10K’s document content.</a:t>
            </a:r>
          </a:p>
          <a:p>
            <a:pPr marL="742987" lvl="1" indent="-285764" defTabSz="914446">
              <a:spcBef>
                <a:spcPts val="333"/>
              </a:spcBef>
              <a:spcAft>
                <a:spcPts val="333"/>
              </a:spcAft>
            </a:pPr>
            <a:r>
              <a:rPr lang="en-US" sz="1733" dirty="0">
                <a:solidFill>
                  <a:srgbClr val="000000"/>
                </a:solidFill>
                <a:latin typeface="Montserrat" panose="00000500000000000000" pitchFamily="2" charset="0"/>
              </a:rPr>
              <a:t>Display the results visually (any reasonable plot should be acceptable).</a:t>
            </a:r>
          </a:p>
          <a:p>
            <a:pPr marL="742987" lvl="1" indent="-285764" defTabSz="914446">
              <a:spcBef>
                <a:spcPts val="333"/>
              </a:spcBef>
              <a:spcAft>
                <a:spcPts val="333"/>
              </a:spcAft>
            </a:pPr>
            <a:r>
              <a:rPr lang="en-US" sz="1733" dirty="0">
                <a:solidFill>
                  <a:srgbClr val="000000"/>
                </a:solidFill>
                <a:latin typeface="Montserrat" panose="00000500000000000000" pitchFamily="2" charset="0"/>
              </a:rPr>
              <a:t>Analyze the 'Risk Factors' from Walmart’s 10-K filing and perform a sanity check by manually analyzing the document. </a:t>
            </a:r>
          </a:p>
          <a:p>
            <a:pPr marL="742987" lvl="1" indent="-285764" defTabSz="914446">
              <a:spcBef>
                <a:spcPts val="333"/>
              </a:spcBef>
              <a:spcAft>
                <a:spcPts val="333"/>
              </a:spcAft>
            </a:pPr>
            <a:r>
              <a:rPr lang="en-US" sz="1733" dirty="0">
                <a:solidFill>
                  <a:srgbClr val="000000"/>
                </a:solidFill>
                <a:latin typeface="Montserrat" panose="00000500000000000000" pitchFamily="2" charset="0"/>
              </a:rPr>
              <a:t>Visually display the important words in Walmart’s 10-K’s ‘Risk Factors’ section</a:t>
            </a:r>
            <a:r>
              <a:rPr lang="en-US" sz="1733">
                <a:solidFill>
                  <a:srgbClr val="000000"/>
                </a:solidFill>
                <a:latin typeface="Montserrat" panose="00000500000000000000" pitchFamily="2" charset="0"/>
              </a:rPr>
              <a:t>. </a:t>
            </a:r>
          </a:p>
          <a:p>
            <a:pPr marL="742987" lvl="1" indent="-285764" defTabSz="914446">
              <a:spcBef>
                <a:spcPts val="333"/>
              </a:spcBef>
              <a:spcAft>
                <a:spcPts val="333"/>
              </a:spcAft>
            </a:pPr>
            <a:r>
              <a:rPr lang="en-US" sz="1733">
                <a:solidFill>
                  <a:srgbClr val="000000"/>
                </a:solidFill>
                <a:latin typeface="Montserrat" panose="00000500000000000000" pitchFamily="2" charset="0"/>
              </a:rPr>
              <a:t>Summarize </a:t>
            </a:r>
            <a:r>
              <a:rPr lang="en-US" sz="1733" dirty="0">
                <a:solidFill>
                  <a:srgbClr val="000000"/>
                </a:solidFill>
                <a:latin typeface="Montserrat" panose="00000500000000000000" pitchFamily="2" charset="0"/>
              </a:rPr>
              <a:t>Walmart’s 10-K document in one page and export the results in a PowerPoint slide.</a:t>
            </a:r>
          </a:p>
          <a:p>
            <a:pPr marL="742987" lvl="1" indent="-285764" defTabSz="914446">
              <a:spcBef>
                <a:spcPts val="333"/>
              </a:spcBef>
              <a:spcAft>
                <a:spcPts val="333"/>
              </a:spcAft>
            </a:pPr>
            <a:r>
              <a:rPr lang="en-US" sz="1733" dirty="0">
                <a:solidFill>
                  <a:srgbClr val="000000"/>
                </a:solidFill>
                <a:latin typeface="Montserrat" panose="00000500000000000000" pitchFamily="2" charset="0"/>
              </a:rPr>
              <a:t>Find news articles related to Walmart’s stock performance over the past week and perform a sentiment analysis.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A63533-B81B-D461-366D-5FB5886EE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6116" y="863754"/>
            <a:ext cx="3023304" cy="239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320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16510-63F5-2BEA-4FD5-DB34D4641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49DF6B-2FF2-55B1-D47F-C54826FCE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190D94-CD99-E096-A2B9-A4F6749EB2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109CF380-595D-57F4-44C2-D9A1D5883036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Practice Opportunity Solutions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6AADD0-09C7-0C13-F81B-0274A39D3FEB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4381A6-DE53-62D2-9153-5B78631A8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697" y="2870454"/>
            <a:ext cx="7314419" cy="3642581"/>
          </a:xfrm>
          <a:prstGeom prst="rect">
            <a:avLst/>
          </a:prstGeom>
          <a:ln w="38100">
            <a:solidFill>
              <a:srgbClr val="11CCDD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75075D-7928-875B-6038-F81A9A191828}"/>
              </a:ext>
            </a:extLst>
          </p:cNvPr>
          <p:cNvSpPr txBox="1"/>
          <p:nvPr/>
        </p:nvSpPr>
        <p:spPr>
          <a:xfrm>
            <a:off x="2497547" y="910825"/>
            <a:ext cx="600757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46"/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🔗 </a:t>
            </a:r>
            <a:r>
              <a:rPr lang="en-US" b="1" dirty="0">
                <a:solidFill>
                  <a:srgbClr val="000000"/>
                </a:solidFill>
                <a:latin typeface="Cambria" panose="02040503050406030204"/>
              </a:rPr>
              <a:t>Click here to explore ChatGPT</a:t>
            </a:r>
            <a:br>
              <a:rPr lang="en-US" dirty="0">
                <a:solidFill>
                  <a:srgbClr val="000000"/>
                </a:solidFill>
                <a:latin typeface="Cambria" panose="02040503050406030204"/>
              </a:rPr>
            </a:br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		</a:t>
            </a:r>
            <a:r>
              <a:rPr lang="en-US" dirty="0">
                <a:solidFill>
                  <a:srgbClr val="000000"/>
                </a:solidFill>
                <a:latin typeface="Cambria" panose="02040503050406030204"/>
                <a:hlinkClick r:id="rId5"/>
              </a:rPr>
              <a:t>ChatGPT Signup</a:t>
            </a:r>
            <a:endParaRPr lang="en-US" dirty="0">
              <a:solidFill>
                <a:srgbClr val="000000"/>
              </a:solidFill>
              <a:latin typeface="Cambria" panose="02040503050406030204"/>
            </a:endParaRPr>
          </a:p>
          <a:p>
            <a:pPr defTabSz="914446"/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💡 </a:t>
            </a:r>
            <a:r>
              <a:rPr lang="en-US" b="1" dirty="0">
                <a:solidFill>
                  <a:srgbClr val="000000"/>
                </a:solidFill>
                <a:latin typeface="Cambria" panose="02040503050406030204"/>
              </a:rPr>
              <a:t>Click here for AI Prompts</a:t>
            </a:r>
            <a:br>
              <a:rPr lang="en-US" dirty="0">
                <a:solidFill>
                  <a:srgbClr val="000000"/>
                </a:solidFill>
                <a:latin typeface="Cambria" panose="02040503050406030204"/>
              </a:rPr>
            </a:br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		</a:t>
            </a:r>
            <a:r>
              <a:rPr lang="en-US" dirty="0">
                <a:solidFill>
                  <a:srgbClr val="000000"/>
                </a:solidFill>
                <a:latin typeface="Cambria" panose="02040503050406030204"/>
                <a:hlinkClick r:id="rId6"/>
              </a:rPr>
              <a:t>Explore Prompts</a:t>
            </a:r>
            <a:endParaRPr lang="en-US" dirty="0">
              <a:solidFill>
                <a:srgbClr val="000000"/>
              </a:solidFill>
              <a:latin typeface="Cambria" panose="02040503050406030204"/>
            </a:endParaRPr>
          </a:p>
          <a:p>
            <a:pPr defTabSz="914446"/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💡 </a:t>
            </a:r>
            <a:r>
              <a:rPr lang="en-US" b="1" dirty="0">
                <a:solidFill>
                  <a:srgbClr val="000000"/>
                </a:solidFill>
                <a:latin typeface="Cambria" panose="02040503050406030204"/>
              </a:rPr>
              <a:t>Click here for Practice Opportunities Solution</a:t>
            </a:r>
            <a:br>
              <a:rPr lang="en-US" dirty="0">
                <a:solidFill>
                  <a:srgbClr val="000000"/>
                </a:solidFill>
                <a:latin typeface="Cambria" panose="02040503050406030204"/>
              </a:rPr>
            </a:br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		</a:t>
            </a:r>
            <a:r>
              <a:rPr lang="en-US" dirty="0">
                <a:solidFill>
                  <a:srgbClr val="000000"/>
                </a:solidFill>
                <a:latin typeface="Cambria" panose="02040503050406030204"/>
                <a:hlinkClick r:id="rId7"/>
              </a:rPr>
              <a:t>Explore Prompts</a:t>
            </a:r>
            <a:endParaRPr lang="en-US" dirty="0">
              <a:solidFill>
                <a:srgbClr val="000000"/>
              </a:solidFill>
              <a:latin typeface="Cambria" panose="02040503050406030204"/>
            </a:endParaRPr>
          </a:p>
          <a:p>
            <a:pPr defTabSz="914446"/>
            <a:endParaRPr lang="en-US" dirty="0">
              <a:solidFill>
                <a:srgbClr val="000000"/>
              </a:solidFill>
              <a:latin typeface="Cambria" panose="02040503050406030204"/>
            </a:endParaRPr>
          </a:p>
        </p:txBody>
      </p:sp>
    </p:spTree>
    <p:extLst>
      <p:ext uri="{BB962C8B-B14F-4D97-AF65-F5344CB8AC3E}">
        <p14:creationId xmlns:p14="http://schemas.microsoft.com/office/powerpoint/2010/main" val="40018304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909FB-E671-B17D-77BB-65311A51D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45C378-4A8E-9187-A206-DB4730F915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17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25B6F-0705-62E5-DF16-79898F062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990" y="1992488"/>
            <a:ext cx="5198017" cy="14365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A9FA6F-A71D-92D5-9E16-A91F986E09CE}"/>
              </a:ext>
            </a:extLst>
          </p:cNvPr>
          <p:cNvSpPr/>
          <p:nvPr/>
        </p:nvSpPr>
        <p:spPr>
          <a:xfrm>
            <a:off x="3306715" y="3495040"/>
            <a:ext cx="55785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596154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B7CB4-C8A6-F1B1-3E32-5F9DF1A7B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ED0996-A3A9-88C7-96CE-F21BC1F53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5B2697-A2A3-B32C-7E81-F5F72CAC63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6D249945-01A4-B7A6-8FF8-05450AE7D848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1. Data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4F50EC-2F41-B0F6-66B5-CDD37D8F4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722" y="873492"/>
            <a:ext cx="11645477" cy="2149642"/>
          </a:xfrm>
        </p:spPr>
        <p:txBody>
          <a:bodyPr>
            <a:normAutofit/>
          </a:bodyPr>
          <a:lstStyle/>
          <a:p>
            <a:pPr>
              <a:buClr>
                <a:srgbClr val="11CCDD"/>
              </a:buClr>
            </a:pPr>
            <a:r>
              <a:rPr lang="en-US" sz="1800" dirty="0">
                <a:latin typeface="Montserrat" panose="00000500000000000000" pitchFamily="2" charset="0"/>
              </a:rPr>
              <a:t>Data can come from several sources and in various formats, such as images, audio, video, &amp; text.</a:t>
            </a:r>
          </a:p>
          <a:p>
            <a:pPr>
              <a:buClr>
                <a:srgbClr val="11CCDD"/>
              </a:buClr>
            </a:pPr>
            <a:r>
              <a:rPr lang="en-US" sz="1800" dirty="0">
                <a:latin typeface="Montserrat" panose="00000500000000000000" pitchFamily="2" charset="0"/>
              </a:rPr>
              <a:t>Collecting, structuring and analyzing this data is critical for companies to gain customers' insights and set their marketing and product strategies.</a:t>
            </a:r>
          </a:p>
          <a:p>
            <a:pPr>
              <a:buClr>
                <a:srgbClr val="11CCDD"/>
              </a:buClr>
            </a:pPr>
            <a:endParaRPr lang="en-US" altLang="en-US" sz="1800" dirty="0">
              <a:solidFill>
                <a:srgbClr val="000000"/>
              </a:solidFill>
              <a:latin typeface="Montserrat" charset="0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D4C439-1538-D11B-9074-A4C8A76AB165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072E72-E4F5-794F-AA0E-B30A1BEA5FAA}"/>
              </a:ext>
            </a:extLst>
          </p:cNvPr>
          <p:cNvSpPr/>
          <p:nvPr/>
        </p:nvSpPr>
        <p:spPr>
          <a:xfrm>
            <a:off x="304800" y="1314870"/>
            <a:ext cx="11299489" cy="1342377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/>
          <a:p>
            <a:pPr marL="228611" indent="-228611" defTabSz="914446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</a:pPr>
            <a:endParaRPr lang="en-CA" sz="2000" dirty="0">
              <a:solidFill>
                <a:srgbClr val="000000"/>
              </a:solidFill>
              <a:latin typeface="Cambria" panose="02040503050406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4" descr="video recording conference public speaking presentation lecture speaker man smartphone screen horizontal technology display device mobile hand holding social media business live communication white businessperson suit management">
            <a:extLst>
              <a:ext uri="{FF2B5EF4-FFF2-40B4-BE49-F238E27FC236}">
                <a16:creationId xmlns:a16="http://schemas.microsoft.com/office/drawing/2014/main" id="{BCB3D845-C0AC-2478-3BEB-12D19F355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15" y="2329478"/>
            <a:ext cx="2945730" cy="170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Image result for speaking phone">
            <a:extLst>
              <a:ext uri="{FF2B5EF4-FFF2-40B4-BE49-F238E27FC236}">
                <a16:creationId xmlns:a16="http://schemas.microsoft.com/office/drawing/2014/main" id="{F28EAB0A-31AC-F2D9-0B00-9C35E1161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340" y="2364094"/>
            <a:ext cx="2542630" cy="169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messages">
            <a:extLst>
              <a:ext uri="{FF2B5EF4-FFF2-40B4-BE49-F238E27FC236}">
                <a16:creationId xmlns:a16="http://schemas.microsoft.com/office/drawing/2014/main" id="{F26E02D6-8399-1F7B-C621-5832E5FBD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289" y="2416686"/>
            <a:ext cx="1171177" cy="1673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File:Messages (macOS).svg">
            <a:extLst>
              <a:ext uri="{FF2B5EF4-FFF2-40B4-BE49-F238E27FC236}">
                <a16:creationId xmlns:a16="http://schemas.microsoft.com/office/drawing/2014/main" id="{50893C91-406E-377B-0443-51EC0D2B8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702" y="2425908"/>
            <a:ext cx="799136" cy="73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27B996-56F5-6A38-CC4A-4F2C01054D67}"/>
              </a:ext>
            </a:extLst>
          </p:cNvPr>
          <p:cNvSpPr txBox="1"/>
          <p:nvPr/>
        </p:nvSpPr>
        <p:spPr>
          <a:xfrm>
            <a:off x="739936" y="1811903"/>
            <a:ext cx="2000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6"/>
            <a:r>
              <a:rPr lang="en-CA" sz="2000" dirty="0">
                <a:solidFill>
                  <a:srgbClr val="0C1752"/>
                </a:solidFill>
                <a:latin typeface="Montserrat" panose="00000500000000000000" pitchFamily="2" charset="0"/>
              </a:rPr>
              <a:t>Image/Video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B57555-1EBA-153F-E7E3-044C7E2B7372}"/>
              </a:ext>
            </a:extLst>
          </p:cNvPr>
          <p:cNvSpPr txBox="1"/>
          <p:nvPr/>
        </p:nvSpPr>
        <p:spPr>
          <a:xfrm>
            <a:off x="3580629" y="1847218"/>
            <a:ext cx="2000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6"/>
            <a:r>
              <a:rPr lang="en-CA" sz="2000" dirty="0">
                <a:solidFill>
                  <a:srgbClr val="0C1752"/>
                </a:solidFill>
                <a:latin typeface="Montserrat" panose="00000500000000000000" pitchFamily="2" charset="0"/>
              </a:rPr>
              <a:t>Text (Corpus)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3E6FDA-91CD-0926-CCBC-F73712A3A5F6}"/>
              </a:ext>
            </a:extLst>
          </p:cNvPr>
          <p:cNvSpPr txBox="1"/>
          <p:nvPr/>
        </p:nvSpPr>
        <p:spPr>
          <a:xfrm>
            <a:off x="6289144" y="1827632"/>
            <a:ext cx="2000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6"/>
            <a:r>
              <a:rPr lang="en-CA" sz="2000" dirty="0">
                <a:solidFill>
                  <a:srgbClr val="0C1752"/>
                </a:solidFill>
                <a:latin typeface="Montserrat" panose="00000500000000000000" pitchFamily="2" charset="0"/>
              </a:rPr>
              <a:t>Audio/Sound</a:t>
            </a:r>
          </a:p>
        </p:txBody>
      </p:sp>
      <p:pic>
        <p:nvPicPr>
          <p:cNvPr id="15" name="Picture 12" descr="Blue and Yellow Graph on Stock Market Monitor">
            <a:extLst>
              <a:ext uri="{FF2B5EF4-FFF2-40B4-BE49-F238E27FC236}">
                <a16:creationId xmlns:a16="http://schemas.microsoft.com/office/drawing/2014/main" id="{97E2020C-B285-BE00-C24C-A07BA4134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725" y="2342086"/>
            <a:ext cx="2290564" cy="171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B51B8B3-5207-3DBF-238A-DD6943B58043}"/>
              </a:ext>
            </a:extLst>
          </p:cNvPr>
          <p:cNvSpPr txBox="1"/>
          <p:nvPr/>
        </p:nvSpPr>
        <p:spPr>
          <a:xfrm>
            <a:off x="8997659" y="1853764"/>
            <a:ext cx="2945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6"/>
            <a:r>
              <a:rPr lang="en-CA" sz="2000" dirty="0">
                <a:solidFill>
                  <a:srgbClr val="0C1752"/>
                </a:solidFill>
                <a:latin typeface="Montserrat" panose="00000500000000000000" pitchFamily="2" charset="0"/>
              </a:rPr>
              <a:t>Time Series/Signals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2CF3C7-2BED-E33A-243F-07608650336A}"/>
              </a:ext>
            </a:extLst>
          </p:cNvPr>
          <p:cNvSpPr/>
          <p:nvPr/>
        </p:nvSpPr>
        <p:spPr>
          <a:xfrm>
            <a:off x="1155495" y="5735169"/>
            <a:ext cx="7825946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100" dirty="0">
                <a:solidFill>
                  <a:srgbClr val="0C1752"/>
                </a:solidFill>
              </a:rPr>
              <a:t>Photo Credit: </a:t>
            </a:r>
            <a:r>
              <a:rPr lang="en-CA" sz="1100" dirty="0">
                <a:solidFill>
                  <a:srgbClr val="0C1752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https://pxhere.com/en/photo/1454351</a:t>
            </a:r>
            <a:endParaRPr lang="en-CA" sz="1100" dirty="0">
              <a:solidFill>
                <a:srgbClr val="0C1752"/>
              </a:solidFill>
            </a:endParaRPr>
          </a:p>
          <a:p>
            <a:r>
              <a:rPr lang="en-CA" sz="1100" dirty="0">
                <a:solidFill>
                  <a:srgbClr val="0C1752"/>
                </a:solidFill>
              </a:rPr>
              <a:t>Photo Credit: </a:t>
            </a:r>
            <a:r>
              <a:rPr lang="en-CA" sz="1100" dirty="0">
                <a:solidFill>
                  <a:srgbClr val="0C1752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https://www.flickr.com/photos/29881930@N00/2086641598</a:t>
            </a:r>
            <a:endParaRPr lang="en-CA" sz="1100" dirty="0">
              <a:solidFill>
                <a:srgbClr val="0C1752"/>
              </a:solidFill>
            </a:endParaRPr>
          </a:p>
          <a:p>
            <a:r>
              <a:rPr lang="en-CA" sz="1100" dirty="0">
                <a:solidFill>
                  <a:srgbClr val="0C1752"/>
                </a:solidFill>
              </a:rPr>
              <a:t>Photo Credit: </a:t>
            </a:r>
            <a:r>
              <a:rPr lang="en-CA" sz="1100" dirty="0">
                <a:solidFill>
                  <a:srgbClr val="0C1752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https://commons.wikimedia.org/wiki/File:Mobile_phone_text_messages.jpg</a:t>
            </a:r>
            <a:endParaRPr lang="en-CA" sz="1100" dirty="0">
              <a:solidFill>
                <a:srgbClr val="0C1752"/>
              </a:solidFill>
            </a:endParaRPr>
          </a:p>
          <a:p>
            <a:r>
              <a:rPr lang="en-CA" sz="1100" dirty="0">
                <a:solidFill>
                  <a:srgbClr val="0C1752"/>
                </a:solidFill>
              </a:rPr>
              <a:t>Photo Credit: </a:t>
            </a:r>
            <a:r>
              <a:rPr lang="en-CA" sz="1100" dirty="0">
                <a:solidFill>
                  <a:srgbClr val="0C1752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https://en.wikipedia.org/wiki/File:Messages_Yosemite.svg</a:t>
            </a:r>
            <a:endParaRPr lang="en-CA" sz="1100" dirty="0">
              <a:solidFill>
                <a:srgbClr val="0C1752"/>
              </a:solidFill>
            </a:endParaRPr>
          </a:p>
          <a:p>
            <a:r>
              <a:rPr lang="en-CA" sz="1100" dirty="0">
                <a:solidFill>
                  <a:srgbClr val="0C1752"/>
                </a:solidFill>
              </a:rPr>
              <a:t>Photo Credit: </a:t>
            </a:r>
            <a:r>
              <a:rPr lang="en-CA" sz="1100" dirty="0">
                <a:solidFill>
                  <a:srgbClr val="0C1752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https://www.pexels.com/photo/blue-and-yellow-graph-on-stock-market-monitor-159888/</a:t>
            </a:r>
            <a:endParaRPr lang="en-CA" sz="1100" dirty="0">
              <a:solidFill>
                <a:srgbClr val="0C1752"/>
              </a:solidFill>
            </a:endParaRPr>
          </a:p>
          <a:p>
            <a:endParaRPr lang="en-CA" sz="1100" dirty="0">
              <a:solidFill>
                <a:srgbClr val="0C1752"/>
              </a:solidFill>
            </a:endParaRPr>
          </a:p>
          <a:p>
            <a:endParaRPr lang="en-CA" sz="1100" dirty="0">
              <a:solidFill>
                <a:srgbClr val="0C1752"/>
              </a:solidFill>
            </a:endParaRPr>
          </a:p>
          <a:p>
            <a:endParaRPr lang="en-CA" sz="1100" dirty="0">
              <a:solidFill>
                <a:srgbClr val="0C1752"/>
              </a:solidFill>
            </a:endParaRPr>
          </a:p>
          <a:p>
            <a:endParaRPr lang="en-CA" sz="1100" dirty="0">
              <a:solidFill>
                <a:srgbClr val="0C17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179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547FB-8095-EB52-FD14-D58196172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9F3561-5864-6E8A-2E50-A243F0D99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1F2FBB-E723-2327-41DB-8B1A7061AE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DF887AD9-EAD3-436F-F7FB-7D51B1559D03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2. Model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E71C5E6-4555-B99F-0758-B085C180B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094" y="760711"/>
            <a:ext cx="11647735" cy="214964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11CCDD"/>
              </a:buClr>
            </a:pPr>
            <a:r>
              <a:rPr lang="en-US" sz="1800" dirty="0">
                <a:latin typeface="Montserrat" panose="00000500000000000000" pitchFamily="2" charset="0"/>
              </a:rPr>
              <a:t>The human brain consists of billions of neurons that communicate with each other using electrical/chemical signals and enable humans to see, feel, and make decisions. </a:t>
            </a:r>
          </a:p>
          <a:p>
            <a:pPr>
              <a:buClr>
                <a:srgbClr val="11CCDD"/>
              </a:buClr>
            </a:pPr>
            <a:r>
              <a:rPr lang="en-US" sz="1800" dirty="0">
                <a:latin typeface="Montserrat" panose="00000500000000000000" pitchFamily="2" charset="0"/>
              </a:rPr>
              <a:t>Artificial neural networks (ANNs) are information-processing models inspired by the human brain and can mimic human intelligence. </a:t>
            </a:r>
          </a:p>
          <a:p>
            <a:pPr>
              <a:buClr>
                <a:srgbClr val="11CCDD"/>
              </a:buClr>
            </a:pPr>
            <a:endParaRPr lang="en-US" altLang="en-US" sz="1800" dirty="0">
              <a:latin typeface="Montserrat" panose="00000500000000000000" pitchFamily="2" charset="0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47EF39-601F-40A5-49F6-573696DAAEB0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1DFCA3-7D58-E548-6813-5AA7882D709D}"/>
              </a:ext>
            </a:extLst>
          </p:cNvPr>
          <p:cNvSpPr/>
          <p:nvPr/>
        </p:nvSpPr>
        <p:spPr>
          <a:xfrm>
            <a:off x="440171" y="1184861"/>
            <a:ext cx="11600539" cy="2252027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/>
          <a:p>
            <a:pPr marL="228611" indent="-228611" defTabSz="914446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</a:pPr>
            <a:endParaRPr lang="en-CA" sz="2000" dirty="0">
              <a:solidFill>
                <a:srgbClr val="000000"/>
              </a:solidFill>
              <a:latin typeface="Cambria" panose="02040503050406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 descr="Image result for deep learning">
            <a:extLst>
              <a:ext uri="{FF2B5EF4-FFF2-40B4-BE49-F238E27FC236}">
                <a16:creationId xmlns:a16="http://schemas.microsoft.com/office/drawing/2014/main" id="{CF3F469B-784D-8CE2-12A6-CD4F6E3B2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349" y="2357151"/>
            <a:ext cx="2255153" cy="224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eft Brace 3">
            <a:extLst>
              <a:ext uri="{FF2B5EF4-FFF2-40B4-BE49-F238E27FC236}">
                <a16:creationId xmlns:a16="http://schemas.microsoft.com/office/drawing/2014/main" id="{622060D4-3622-D349-2C45-E7DFE5EAAA9D}"/>
              </a:ext>
            </a:extLst>
          </p:cNvPr>
          <p:cNvSpPr/>
          <p:nvPr/>
        </p:nvSpPr>
        <p:spPr>
          <a:xfrm>
            <a:off x="7507152" y="2375245"/>
            <a:ext cx="574159" cy="2191291"/>
          </a:xfrm>
          <a:prstGeom prst="leftBrace">
            <a:avLst>
              <a:gd name="adj1" fmla="val 82407"/>
              <a:gd name="adj2" fmla="val 50000"/>
            </a:avLst>
          </a:prstGeom>
          <a:ln w="57150">
            <a:solidFill>
              <a:srgbClr val="0C17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46"/>
            <a:endParaRPr lang="en-CA" sz="2700" dirty="0">
              <a:solidFill>
                <a:srgbClr val="000000"/>
              </a:solidFill>
              <a:latin typeface="Cambria" panose="02040503050406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F2D237-BCB8-E79F-947E-B62CD8617B5E}"/>
              </a:ext>
            </a:extLst>
          </p:cNvPr>
          <p:cNvSpPr/>
          <p:nvPr/>
        </p:nvSpPr>
        <p:spPr>
          <a:xfrm>
            <a:off x="6715775" y="3295634"/>
            <a:ext cx="9277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46">
              <a:buSzPct val="120000"/>
            </a:pPr>
            <a:r>
              <a:rPr lang="en-US" sz="1400" b="1" dirty="0">
                <a:solidFill>
                  <a:srgbClr val="0C1752"/>
                </a:solidFill>
                <a:latin typeface="Arial" charset="0"/>
                <a:ea typeface="Arial" charset="0"/>
                <a:cs typeface="Arial" charset="0"/>
              </a:rPr>
              <a:t>INPUTS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0DB89A-12DA-3D78-9800-DC391CE9BEB0}"/>
              </a:ext>
            </a:extLst>
          </p:cNvPr>
          <p:cNvSpPr/>
          <p:nvPr/>
        </p:nvSpPr>
        <p:spPr>
          <a:xfrm>
            <a:off x="10401999" y="3317003"/>
            <a:ext cx="12218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46">
              <a:buSzPct val="120000"/>
            </a:pPr>
            <a:r>
              <a:rPr lang="en-US" sz="1400" b="1" dirty="0">
                <a:solidFill>
                  <a:srgbClr val="0C1752"/>
                </a:solidFill>
                <a:latin typeface="Arial" charset="0"/>
                <a:ea typeface="Arial" charset="0"/>
                <a:cs typeface="Arial" charset="0"/>
              </a:rPr>
              <a:t>OUTPUTS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3B309D1-58F9-C81C-9C5B-C1002B951A17}"/>
              </a:ext>
            </a:extLst>
          </p:cNvPr>
          <p:cNvSpPr/>
          <p:nvPr/>
        </p:nvSpPr>
        <p:spPr>
          <a:xfrm>
            <a:off x="6698779" y="2272194"/>
            <a:ext cx="4847014" cy="2456517"/>
          </a:xfrm>
          <a:prstGeom prst="roundRect">
            <a:avLst/>
          </a:prstGeom>
          <a:noFill/>
          <a:ln w="76200">
            <a:solidFill>
              <a:srgbClr val="0C17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en-US" sz="2700">
              <a:solidFill>
                <a:srgbClr val="0C1752"/>
              </a:solidFill>
              <a:latin typeface="Cambria" panose="02040503050406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1CB782-18E2-5521-8F10-7D8E02F95D86}"/>
              </a:ext>
            </a:extLst>
          </p:cNvPr>
          <p:cNvSpPr/>
          <p:nvPr/>
        </p:nvSpPr>
        <p:spPr>
          <a:xfrm>
            <a:off x="895614" y="1943067"/>
            <a:ext cx="374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6"/>
            <a:r>
              <a:rPr lang="en-CA" dirty="0">
                <a:solidFill>
                  <a:srgbClr val="0C1752"/>
                </a:solidFill>
                <a:latin typeface="Montserrat" panose="00000500000000000000" pitchFamily="2" charset="0"/>
              </a:rPr>
              <a:t>Human (Natural) Neurons</a:t>
            </a:r>
            <a:endParaRPr lang="en-US" dirty="0">
              <a:solidFill>
                <a:srgbClr val="0C1752"/>
              </a:solidFill>
              <a:latin typeface="Montserrat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5CC773-C6E2-1D62-C387-D4C107744608}"/>
              </a:ext>
            </a:extLst>
          </p:cNvPr>
          <p:cNvSpPr/>
          <p:nvPr/>
        </p:nvSpPr>
        <p:spPr>
          <a:xfrm>
            <a:off x="7922465" y="1830460"/>
            <a:ext cx="2746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6"/>
            <a:r>
              <a:rPr lang="en-CA" dirty="0">
                <a:solidFill>
                  <a:srgbClr val="0C1752"/>
                </a:solidFill>
                <a:latin typeface="Montserrat" panose="00000500000000000000" pitchFamily="2" charset="0"/>
              </a:rPr>
              <a:t>Artificial Neurons</a:t>
            </a:r>
            <a:endParaRPr lang="en-US" dirty="0">
              <a:solidFill>
                <a:srgbClr val="0C1752"/>
              </a:solidFill>
              <a:latin typeface="Montserrat" panose="00000500000000000000" pitchFamily="2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FAC925D-1086-6844-2DD3-4937E0715972}"/>
              </a:ext>
            </a:extLst>
          </p:cNvPr>
          <p:cNvSpPr/>
          <p:nvPr/>
        </p:nvSpPr>
        <p:spPr>
          <a:xfrm>
            <a:off x="5085959" y="3249242"/>
            <a:ext cx="1508726" cy="375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en-US" sz="2700">
              <a:solidFill>
                <a:srgbClr val="FFFFFF"/>
              </a:solidFill>
              <a:latin typeface="Cambria" panose="02040503050406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2558420-9C8E-D275-D33B-24909222E312}"/>
              </a:ext>
            </a:extLst>
          </p:cNvPr>
          <p:cNvSpPr/>
          <p:nvPr/>
        </p:nvSpPr>
        <p:spPr>
          <a:xfrm>
            <a:off x="2504566" y="6362832"/>
            <a:ext cx="71602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46"/>
            <a:r>
              <a:rPr lang="it-IT" sz="1000" b="1" dirty="0">
                <a:solidFill>
                  <a:srgbClr val="0C1752"/>
                </a:solidFill>
                <a:latin typeface="Montserrat" panose="00000500000000000000" pitchFamily="2" charset="0"/>
              </a:rPr>
              <a:t>Photo Credit</a:t>
            </a:r>
            <a:r>
              <a:rPr lang="it-IT" sz="1000" dirty="0">
                <a:solidFill>
                  <a:srgbClr val="0C1752"/>
                </a:solidFill>
                <a:latin typeface="Montserrat" panose="00000500000000000000" pitchFamily="2" charset="0"/>
              </a:rPr>
              <a:t>: https://pixabay.com/en/neural-network-thought-mind-mental-3816319/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08065C7-2B56-2295-0C04-199D941039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197" y="2272194"/>
            <a:ext cx="4076427" cy="232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9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/>
      <p:bldP spid="12" grpId="0"/>
      <p:bldP spid="13" grpId="0" animBg="1"/>
      <p:bldP spid="15" grpId="0"/>
      <p:bldP spid="16" grpId="0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84B5C-937E-FD51-B9F8-7AE7789B9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E1AB3D-42AC-A516-3496-7020BF00C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7DECA5-2156-4B08-FC27-1A746E425C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65B174D2-0786-1934-7307-FE9ACA475D55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3. Computing Power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FB26146-6916-FE3E-A412-0199EC693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722" y="822210"/>
            <a:ext cx="11609250" cy="214964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11CCDD"/>
              </a:buClr>
            </a:pPr>
            <a:r>
              <a:rPr lang="en-US" sz="1800" dirty="0">
                <a:latin typeface="Montserrat" panose="00000500000000000000" pitchFamily="2" charset="0"/>
              </a:rPr>
              <a:t>Training AI models leverage the power of Graphics Processing Units (GPUs), specifically designed for parallel processing and can significantly accelerate training times.</a:t>
            </a:r>
          </a:p>
          <a:p>
            <a:pPr>
              <a:buClr>
                <a:srgbClr val="11CCDD"/>
              </a:buClr>
            </a:pPr>
            <a:r>
              <a:rPr lang="en-US" altLang="en-US" sz="1800" dirty="0">
                <a:latin typeface="Montserrat" panose="00000500000000000000" pitchFamily="2" charset="0"/>
                <a:sym typeface="Arial"/>
              </a:rPr>
              <a:t>Analysis of machine learning model training compute since 1950 reveals three distinct eras: pre-Deep Learning, Deep Learning, and Large-Scale. </a:t>
            </a:r>
          </a:p>
          <a:p>
            <a:pPr>
              <a:buClr>
                <a:srgbClr val="11CCDD"/>
              </a:buClr>
            </a:pPr>
            <a:r>
              <a:rPr lang="en-US" altLang="en-US" sz="1800" dirty="0">
                <a:latin typeface="Montserrat" panose="00000500000000000000" pitchFamily="2" charset="0"/>
                <a:sym typeface="Arial"/>
              </a:rPr>
              <a:t>Since 2010, training compute has increased 10 billion-fold, doubling every 5-6 months.</a:t>
            </a:r>
          </a:p>
          <a:p>
            <a:pPr>
              <a:buClr>
                <a:srgbClr val="11CCDD"/>
              </a:buClr>
            </a:pPr>
            <a:r>
              <a:rPr lang="en-US" altLang="en-US" sz="1800" dirty="0">
                <a:latin typeface="Montserrat" panose="00000500000000000000" pitchFamily="2" charset="0"/>
                <a:sym typeface="Arial"/>
              </a:rPr>
              <a:t>Check this out: </a:t>
            </a:r>
            <a:r>
              <a:rPr lang="en-US" altLang="en-US" sz="1800" dirty="0">
                <a:latin typeface="Montserrat" panose="00000500000000000000" pitchFamily="2" charset="0"/>
                <a:sym typeface="Arial"/>
                <a:hlinkClick r:id="rId4"/>
              </a:rPr>
              <a:t>https://epoch.ai/blog/compute-trends</a:t>
            </a:r>
            <a:endParaRPr lang="en-US" altLang="en-US" sz="1800" dirty="0">
              <a:latin typeface="Montserrat" panose="00000500000000000000" pitchFamily="2" charset="0"/>
              <a:sym typeface="Arial"/>
            </a:endParaRPr>
          </a:p>
          <a:p>
            <a:pPr>
              <a:buClr>
                <a:srgbClr val="11CCDD"/>
              </a:buClr>
            </a:pPr>
            <a:endParaRPr lang="en-US" altLang="en-US" sz="1800" dirty="0">
              <a:latin typeface="Montserrat" panose="00000500000000000000" pitchFamily="2" charset="0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82BB47-40FA-688B-7728-DAC0221304BF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6F5663-A799-6159-00AF-A367A20AFA4F}"/>
              </a:ext>
            </a:extLst>
          </p:cNvPr>
          <p:cNvSpPr/>
          <p:nvPr/>
        </p:nvSpPr>
        <p:spPr>
          <a:xfrm>
            <a:off x="447183" y="1238584"/>
            <a:ext cx="12178485" cy="1513363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/>
          <a:p>
            <a:pPr marL="228611" indent="-228611" defTabSz="914446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</a:pPr>
            <a:endParaRPr lang="en-CA" sz="2000" dirty="0">
              <a:solidFill>
                <a:srgbClr val="000000"/>
              </a:solidFill>
              <a:latin typeface="Cambria" panose="02040503050406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946045-9ED2-AF94-DD4B-31471BAC8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0556" y="2907375"/>
            <a:ext cx="3821770" cy="2879067"/>
          </a:xfrm>
          <a:prstGeom prst="rect">
            <a:avLst/>
          </a:prstGeom>
          <a:ln w="57150"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E2C63BD-0227-D0DD-C686-B5F33C69E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22" y="2907375"/>
            <a:ext cx="5118339" cy="287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665682-9F73-B518-90A9-DF24B857B925}"/>
              </a:ext>
            </a:extLst>
          </p:cNvPr>
          <p:cNvSpPr txBox="1"/>
          <p:nvPr/>
        </p:nvSpPr>
        <p:spPr>
          <a:xfrm>
            <a:off x="0" y="5838867"/>
            <a:ext cx="91660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Photo Credit: </a:t>
            </a:r>
            <a:r>
              <a:rPr lang="en-US" sz="1100" dirty="0">
                <a:hlinkClick r:id="rId7"/>
              </a:rPr>
              <a:t>https://commons.m.wikimedia.org/wiki/File:Large-scale_AI_training_compute_%28FLOP%29_vs_Publication_date_%282017-2024%29.svg</a:t>
            </a: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b="1" dirty="0"/>
              <a:t>Photo Credit: </a:t>
            </a:r>
            <a:r>
              <a:rPr lang="it-IT" sz="1100" dirty="0">
                <a:hlinkClick r:id="rId8"/>
              </a:rPr>
              <a:t>https://www.flickr.com/photos/3336/27830149309</a:t>
            </a:r>
            <a:endParaRPr lang="it-IT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036858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5F800-7F8B-D3D0-9E78-08FF9C5F7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7D74D4-407E-28CB-7B90-88696CF1D6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17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95FCC5-1AF6-E6A5-A3F3-0A72FBF79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279" y="2590801"/>
            <a:ext cx="7583721" cy="42636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1E268E-57AA-A139-D68F-79C8AEE83597}"/>
              </a:ext>
            </a:extLst>
          </p:cNvPr>
          <p:cNvSpPr/>
          <p:nvPr/>
        </p:nvSpPr>
        <p:spPr>
          <a:xfrm>
            <a:off x="293915" y="793804"/>
            <a:ext cx="53044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AI TRAINING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95151C-37B1-9044-5FA8-60B685A7B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42" y="5586363"/>
            <a:ext cx="3856133" cy="106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94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4591</TotalTime>
  <Words>3502</Words>
  <Application>Microsoft Office PowerPoint</Application>
  <PresentationFormat>Widescreen</PresentationFormat>
  <Paragraphs>369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Arial</vt:lpstr>
      <vt:lpstr>Calibri</vt:lpstr>
      <vt:lpstr>Calibri Light</vt:lpstr>
      <vt:lpstr>Cambria</vt:lpstr>
      <vt:lpstr>Cambria Math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kukesh kodess</dc:creator>
  <cp:lastModifiedBy>Ryan Ahmed</cp:lastModifiedBy>
  <cp:revision>448</cp:revision>
  <dcterms:created xsi:type="dcterms:W3CDTF">2019-11-18T17:58:36Z</dcterms:created>
  <dcterms:modified xsi:type="dcterms:W3CDTF">2025-01-25T20:25:37Z</dcterms:modified>
</cp:coreProperties>
</file>